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44"/>
  </p:notesMasterIdLst>
  <p:sldIdLst>
    <p:sldId id="256" r:id="rId2"/>
    <p:sldId id="293" r:id="rId3"/>
    <p:sldId id="757" r:id="rId4"/>
    <p:sldId id="334" r:id="rId5"/>
    <p:sldId id="335" r:id="rId6"/>
    <p:sldId id="326" r:id="rId7"/>
    <p:sldId id="353" r:id="rId8"/>
    <p:sldId id="359" r:id="rId9"/>
    <p:sldId id="350" r:id="rId10"/>
    <p:sldId id="351" r:id="rId11"/>
    <p:sldId id="355" r:id="rId12"/>
    <p:sldId id="356" r:id="rId13"/>
    <p:sldId id="381" r:id="rId14"/>
    <p:sldId id="394" r:id="rId15"/>
    <p:sldId id="360" r:id="rId16"/>
    <p:sldId id="337" r:id="rId17"/>
    <p:sldId id="345" r:id="rId18"/>
    <p:sldId id="298" r:id="rId19"/>
    <p:sldId id="369" r:id="rId20"/>
    <p:sldId id="395" r:id="rId21"/>
    <p:sldId id="396" r:id="rId22"/>
    <p:sldId id="397" r:id="rId23"/>
    <p:sldId id="311" r:id="rId24"/>
    <p:sldId id="299" r:id="rId25"/>
    <p:sldId id="300" r:id="rId26"/>
    <p:sldId id="301" r:id="rId27"/>
    <p:sldId id="263" r:id="rId28"/>
    <p:sldId id="257" r:id="rId29"/>
    <p:sldId id="398" r:id="rId30"/>
    <p:sldId id="303" r:id="rId31"/>
    <p:sldId id="313" r:id="rId32"/>
    <p:sldId id="352" r:id="rId33"/>
    <p:sldId id="399" r:id="rId34"/>
    <p:sldId id="361" r:id="rId35"/>
    <p:sldId id="346" r:id="rId36"/>
    <p:sldId id="382" r:id="rId37"/>
    <p:sldId id="347" r:id="rId38"/>
    <p:sldId id="319" r:id="rId39"/>
    <p:sldId id="758" r:id="rId40"/>
    <p:sldId id="391" r:id="rId41"/>
    <p:sldId id="323" r:id="rId42"/>
    <p:sldId id="309" r:id="rId43"/>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2375" autoAdjust="0"/>
  </p:normalViewPr>
  <p:slideViewPr>
    <p:cSldViewPr snapToGrid="0">
      <p:cViewPr varScale="1">
        <p:scale>
          <a:sx n="60" d="100"/>
          <a:sy n="60" d="100"/>
        </p:scale>
        <p:origin x="81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DE99608D-290E-469C-946E-FEDAA1836E11}" type="datetimeFigureOut">
              <a:rPr lang="en-US" smtClean="0"/>
              <a:t>10/9/2018</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8CAF9DD3-AC09-4055-B89D-F71A1461F2AE}" type="slidenum">
              <a:rPr lang="en-US" smtClean="0"/>
              <a:t>‹#›</a:t>
            </a:fld>
            <a:endParaRPr lang="en-US"/>
          </a:p>
        </p:txBody>
      </p:sp>
    </p:spTree>
    <p:extLst>
      <p:ext uri="{BB962C8B-B14F-4D97-AF65-F5344CB8AC3E}">
        <p14:creationId xmlns:p14="http://schemas.microsoft.com/office/powerpoint/2010/main" val="265975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2</a:t>
            </a:fld>
            <a:endParaRPr lang="en-US"/>
          </a:p>
        </p:txBody>
      </p:sp>
    </p:spTree>
    <p:extLst>
      <p:ext uri="{BB962C8B-B14F-4D97-AF65-F5344CB8AC3E}">
        <p14:creationId xmlns:p14="http://schemas.microsoft.com/office/powerpoint/2010/main" val="193153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24</a:t>
            </a:fld>
            <a:endParaRPr lang="en-US"/>
          </a:p>
        </p:txBody>
      </p:sp>
    </p:spTree>
    <p:extLst>
      <p:ext uri="{BB962C8B-B14F-4D97-AF65-F5344CB8AC3E}">
        <p14:creationId xmlns:p14="http://schemas.microsoft.com/office/powerpoint/2010/main" val="2629583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25</a:t>
            </a:fld>
            <a:endParaRPr lang="en-US"/>
          </a:p>
        </p:txBody>
      </p:sp>
    </p:spTree>
    <p:extLst>
      <p:ext uri="{BB962C8B-B14F-4D97-AF65-F5344CB8AC3E}">
        <p14:creationId xmlns:p14="http://schemas.microsoft.com/office/powerpoint/2010/main" val="281148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26</a:t>
            </a:fld>
            <a:endParaRPr lang="en-US"/>
          </a:p>
        </p:txBody>
      </p:sp>
    </p:spTree>
    <p:extLst>
      <p:ext uri="{BB962C8B-B14F-4D97-AF65-F5344CB8AC3E}">
        <p14:creationId xmlns:p14="http://schemas.microsoft.com/office/powerpoint/2010/main" val="393094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30</a:t>
            </a:fld>
            <a:endParaRPr lang="en-US"/>
          </a:p>
        </p:txBody>
      </p:sp>
    </p:spTree>
    <p:extLst>
      <p:ext uri="{BB962C8B-B14F-4D97-AF65-F5344CB8AC3E}">
        <p14:creationId xmlns:p14="http://schemas.microsoft.com/office/powerpoint/2010/main" val="62342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Struggling readers need precisely what good readers receive – lots of high-success reading experiences</a:t>
            </a:r>
          </a:p>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32</a:t>
            </a:fld>
            <a:endParaRPr lang="en-US"/>
          </a:p>
        </p:txBody>
      </p:sp>
    </p:spTree>
    <p:extLst>
      <p:ext uri="{BB962C8B-B14F-4D97-AF65-F5344CB8AC3E}">
        <p14:creationId xmlns:p14="http://schemas.microsoft.com/office/powerpoint/2010/main" val="2970960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34</a:t>
            </a:fld>
            <a:endParaRPr lang="en-US"/>
          </a:p>
        </p:txBody>
      </p:sp>
    </p:spTree>
    <p:extLst>
      <p:ext uri="{BB962C8B-B14F-4D97-AF65-F5344CB8AC3E}">
        <p14:creationId xmlns:p14="http://schemas.microsoft.com/office/powerpoint/2010/main" val="342497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Observe</a:t>
            </a:r>
          </a:p>
          <a:p>
            <a:pPr lvl="1"/>
            <a:r>
              <a:rPr lang="en-US" sz="2400" dirty="0"/>
              <a:t>Interact</a:t>
            </a:r>
          </a:p>
          <a:p>
            <a:pPr lvl="1"/>
            <a:r>
              <a:rPr lang="en-US" sz="2400" dirty="0"/>
              <a:t>Collect formative assessment data</a:t>
            </a:r>
          </a:p>
          <a:p>
            <a:pPr lvl="1"/>
            <a:r>
              <a:rPr lang="en-US" sz="2400" dirty="0"/>
              <a:t>Independent reading can be “assigned as homework” but it is not to take the place of independent reading during the school day.  Gathering formative assessment data during independent reading is essential for future planning.</a:t>
            </a:r>
          </a:p>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37</a:t>
            </a:fld>
            <a:endParaRPr lang="en-US"/>
          </a:p>
        </p:txBody>
      </p:sp>
    </p:spTree>
    <p:extLst>
      <p:ext uri="{BB962C8B-B14F-4D97-AF65-F5344CB8AC3E}">
        <p14:creationId xmlns:p14="http://schemas.microsoft.com/office/powerpoint/2010/main" val="399672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Supporting students so that they can learn at high levels is central.  It is critical that teachers craft lessons that move students to more challenging work while simultaneously providing ongoing scaffolding to support students as they learn.  To simply increase expectations without helping students move to those higher levels is inappropriate. </a:t>
            </a:r>
          </a:p>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38</a:t>
            </a:fld>
            <a:endParaRPr lang="en-US"/>
          </a:p>
        </p:txBody>
      </p:sp>
    </p:spTree>
    <p:extLst>
      <p:ext uri="{BB962C8B-B14F-4D97-AF65-F5344CB8AC3E}">
        <p14:creationId xmlns:p14="http://schemas.microsoft.com/office/powerpoint/2010/main" val="354021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42</a:t>
            </a:fld>
            <a:endParaRPr lang="en-US"/>
          </a:p>
        </p:txBody>
      </p:sp>
    </p:spTree>
    <p:extLst>
      <p:ext uri="{BB962C8B-B14F-4D97-AF65-F5344CB8AC3E}">
        <p14:creationId xmlns:p14="http://schemas.microsoft.com/office/powerpoint/2010/main" val="13795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6</a:t>
            </a:fld>
            <a:endParaRPr lang="en-US"/>
          </a:p>
        </p:txBody>
      </p:sp>
    </p:spTree>
    <p:extLst>
      <p:ext uri="{BB962C8B-B14F-4D97-AF65-F5344CB8AC3E}">
        <p14:creationId xmlns:p14="http://schemas.microsoft.com/office/powerpoint/2010/main" val="460545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8</a:t>
            </a:fld>
            <a:endParaRPr lang="en-US"/>
          </a:p>
        </p:txBody>
      </p:sp>
    </p:spTree>
    <p:extLst>
      <p:ext uri="{BB962C8B-B14F-4D97-AF65-F5344CB8AC3E}">
        <p14:creationId xmlns:p14="http://schemas.microsoft.com/office/powerpoint/2010/main" val="15190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9</a:t>
            </a:fld>
            <a:endParaRPr lang="en-US"/>
          </a:p>
        </p:txBody>
      </p:sp>
    </p:spTree>
    <p:extLst>
      <p:ext uri="{BB962C8B-B14F-4D97-AF65-F5344CB8AC3E}">
        <p14:creationId xmlns:p14="http://schemas.microsoft.com/office/powerpoint/2010/main" val="376576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10</a:t>
            </a:fld>
            <a:endParaRPr lang="en-US"/>
          </a:p>
        </p:txBody>
      </p:sp>
    </p:spTree>
    <p:extLst>
      <p:ext uri="{BB962C8B-B14F-4D97-AF65-F5344CB8AC3E}">
        <p14:creationId xmlns:p14="http://schemas.microsoft.com/office/powerpoint/2010/main" val="354274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11</a:t>
            </a:fld>
            <a:endParaRPr lang="en-US"/>
          </a:p>
        </p:txBody>
      </p:sp>
    </p:spTree>
    <p:extLst>
      <p:ext uri="{BB962C8B-B14F-4D97-AF65-F5344CB8AC3E}">
        <p14:creationId xmlns:p14="http://schemas.microsoft.com/office/powerpoint/2010/main" val="161041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15</a:t>
            </a:fld>
            <a:endParaRPr lang="en-US"/>
          </a:p>
        </p:txBody>
      </p:sp>
    </p:spTree>
    <p:extLst>
      <p:ext uri="{BB962C8B-B14F-4D97-AF65-F5344CB8AC3E}">
        <p14:creationId xmlns:p14="http://schemas.microsoft.com/office/powerpoint/2010/main" val="295249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17</a:t>
            </a:fld>
            <a:endParaRPr lang="en-US"/>
          </a:p>
        </p:txBody>
      </p:sp>
    </p:spTree>
    <p:extLst>
      <p:ext uri="{BB962C8B-B14F-4D97-AF65-F5344CB8AC3E}">
        <p14:creationId xmlns:p14="http://schemas.microsoft.com/office/powerpoint/2010/main" val="2545349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F9DD3-AC09-4055-B89D-F71A1461F2AE}" type="slidenum">
              <a:rPr lang="en-US" smtClean="0"/>
              <a:t>18</a:t>
            </a:fld>
            <a:endParaRPr lang="en-US"/>
          </a:p>
        </p:txBody>
      </p:sp>
    </p:spTree>
    <p:extLst>
      <p:ext uri="{BB962C8B-B14F-4D97-AF65-F5344CB8AC3E}">
        <p14:creationId xmlns:p14="http://schemas.microsoft.com/office/powerpoint/2010/main" val="2033658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AFFB9B-9FB8-469E-96F9-4D32314110B6}" type="datetimeFigureOut">
              <a:rPr lang="en-US" smtClean="0"/>
              <a:t>10/9/2018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294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763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00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536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493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380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10/9/2018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749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633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10/9/2018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1494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324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2EF78E3-FDA3-4D28-AAA2-0B81F349A39D}" type="datetimeFigureOut">
              <a:rPr lang="en-US" smtClean="0"/>
              <a:t>10/9/2018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308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35BB1C6-BF8F-4481-8AB2-603A1C8A906A}" type="datetimeFigureOut">
              <a:rPr lang="en-US" smtClean="0"/>
              <a:t>10/9/2018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0412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achievethecore.org/aligned/adding-funphonics-block/?utm_content=buffer66337&amp;utm_medium=social&amp;utm_source=twitter.com&amp;utm_campaign=buffer" TargetMode="External"/><Relationship Id="rId5" Type="http://schemas.openxmlformats.org/officeDocument/2006/relationships/hyperlink" Target="https://achievethecore.org/category/1206/ela-literacy-foundational-skills" TargetMode="External"/><Relationship Id="rId4" Type="http://schemas.openxmlformats.org/officeDocument/2006/relationships/hyperlink" Target="https://achievethecore.org/aligned/adding-fun-phonics-block/?utm_content=buffer66337&amp;utm_medium=social&amp;utm_source=twitter.com&amp;utm_campaign=buff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illinoisliteracyinaction.org/"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www.readingrockets.org/sites/default/files/Building%20the%20Foundation.pdf" TargetMode="External"/><Relationship Id="rId4" Type="http://schemas.openxmlformats.org/officeDocument/2006/relationships/hyperlink" Target="http://www.fcrr.org/curriculum/SCA_CCSS_index.sht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www.illinoisliteracyinaction.org/uploads/4/0/7/1/40712613/collaborative_conversation_sentence_stems_f2017.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readingandwritingproject.com/public/resources/booklists/archived/reading/interactive_read_aloud.pdf" TargetMode="External"/><Relationship Id="rId2" Type="http://schemas.openxmlformats.org/officeDocument/2006/relationships/hyperlink" Target="https://achievethecore.org/category/411/ela-literacy-lessons?filter_cat=788&amp;sort=name"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DF1E-4D70-4A5C-A45B-7A57A9B3BC2E}"/>
              </a:ext>
            </a:extLst>
          </p:cNvPr>
          <p:cNvSpPr>
            <a:spLocks noGrp="1"/>
          </p:cNvSpPr>
          <p:nvPr>
            <p:ph type="ctrTitle"/>
          </p:nvPr>
        </p:nvSpPr>
        <p:spPr>
          <a:xfrm>
            <a:off x="1232453" y="159026"/>
            <a:ext cx="9822400" cy="3184703"/>
          </a:xfrm>
        </p:spPr>
        <p:txBody>
          <a:bodyPr>
            <a:noAutofit/>
          </a:bodyPr>
          <a:lstStyle/>
          <a:p>
            <a:r>
              <a:rPr lang="en-US" sz="5400" b="1" dirty="0"/>
              <a:t>Creating A Classroom Where Struggling Readers Succeed:  K-5</a:t>
            </a:r>
            <a:endParaRPr lang="en-US" sz="5400" dirty="0"/>
          </a:p>
        </p:txBody>
      </p:sp>
      <p:sp>
        <p:nvSpPr>
          <p:cNvPr id="3" name="Subtitle 2">
            <a:extLst>
              <a:ext uri="{FF2B5EF4-FFF2-40B4-BE49-F238E27FC236}">
                <a16:creationId xmlns:a16="http://schemas.microsoft.com/office/drawing/2014/main" id="{CEB4D8EC-14B2-42A5-A713-96774123685A}"/>
              </a:ext>
            </a:extLst>
          </p:cNvPr>
          <p:cNvSpPr>
            <a:spLocks noGrp="1"/>
          </p:cNvSpPr>
          <p:nvPr>
            <p:ph type="subTitle" idx="1"/>
          </p:nvPr>
        </p:nvSpPr>
        <p:spPr>
          <a:xfrm>
            <a:off x="1518558" y="4131129"/>
            <a:ext cx="10472172" cy="1665513"/>
          </a:xfrm>
        </p:spPr>
        <p:txBody>
          <a:bodyPr>
            <a:normAutofit fontScale="70000" lnSpcReduction="20000"/>
          </a:bodyPr>
          <a:lstStyle/>
          <a:p>
            <a:r>
              <a:rPr lang="en-US" sz="3600" dirty="0"/>
              <a:t>Kathi Rhodus</a:t>
            </a:r>
          </a:p>
          <a:p>
            <a:r>
              <a:rPr lang="en-US" sz="3600" dirty="0"/>
              <a:t>krhodus@isbe.net</a:t>
            </a:r>
          </a:p>
          <a:p>
            <a:r>
              <a:rPr lang="en-US" sz="3600" dirty="0"/>
              <a:t>ISBE ELA Content Specialist</a:t>
            </a:r>
          </a:p>
          <a:p>
            <a:endParaRPr lang="en-US" sz="3600" dirty="0"/>
          </a:p>
        </p:txBody>
      </p:sp>
    </p:spTree>
    <p:extLst>
      <p:ext uri="{BB962C8B-B14F-4D97-AF65-F5344CB8AC3E}">
        <p14:creationId xmlns:p14="http://schemas.microsoft.com/office/powerpoint/2010/main" val="354762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872D-4516-494F-B232-5044485C4510}"/>
              </a:ext>
            </a:extLst>
          </p:cNvPr>
          <p:cNvSpPr>
            <a:spLocks noGrp="1"/>
          </p:cNvSpPr>
          <p:nvPr>
            <p:ph type="title"/>
          </p:nvPr>
        </p:nvSpPr>
        <p:spPr/>
        <p:txBody>
          <a:bodyPr>
            <a:normAutofit/>
          </a:bodyPr>
          <a:lstStyle/>
          <a:p>
            <a:pPr algn="ctr"/>
            <a:r>
              <a:rPr lang="en-US" dirty="0"/>
              <a:t>Quick Alignment Checklists for Foundational Skills (K-5)</a:t>
            </a:r>
          </a:p>
        </p:txBody>
      </p:sp>
      <p:pic>
        <p:nvPicPr>
          <p:cNvPr id="4" name="Content Placeholder 3">
            <a:extLst>
              <a:ext uri="{FF2B5EF4-FFF2-40B4-BE49-F238E27FC236}">
                <a16:creationId xmlns:a16="http://schemas.microsoft.com/office/drawing/2014/main" id="{214BD160-900F-4634-92CC-FD887EA6782C}"/>
              </a:ext>
            </a:extLst>
          </p:cNvPr>
          <p:cNvPicPr>
            <a:picLocks noGrp="1" noChangeAspect="1"/>
          </p:cNvPicPr>
          <p:nvPr>
            <p:ph idx="1"/>
          </p:nvPr>
        </p:nvPicPr>
        <p:blipFill>
          <a:blip r:embed="rId3"/>
          <a:stretch>
            <a:fillRect/>
          </a:stretch>
        </p:blipFill>
        <p:spPr>
          <a:xfrm>
            <a:off x="10476363" y="4884130"/>
            <a:ext cx="1156982" cy="1490193"/>
          </a:xfrm>
          <a:prstGeom prst="rect">
            <a:avLst/>
          </a:prstGeom>
        </p:spPr>
      </p:pic>
      <p:pic>
        <p:nvPicPr>
          <p:cNvPr id="3" name="Picture 2">
            <a:extLst>
              <a:ext uri="{FF2B5EF4-FFF2-40B4-BE49-F238E27FC236}">
                <a16:creationId xmlns:a16="http://schemas.microsoft.com/office/drawing/2014/main" id="{32C621DD-E0F2-48A8-83B2-48A5AB9FA04D}"/>
              </a:ext>
            </a:extLst>
          </p:cNvPr>
          <p:cNvPicPr>
            <a:picLocks noChangeAspect="1"/>
          </p:cNvPicPr>
          <p:nvPr/>
        </p:nvPicPr>
        <p:blipFill>
          <a:blip r:embed="rId4"/>
          <a:stretch>
            <a:fillRect/>
          </a:stretch>
        </p:blipFill>
        <p:spPr>
          <a:xfrm>
            <a:off x="3512135" y="2014175"/>
            <a:ext cx="5482161" cy="4589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6494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284259-66FA-40B5-8837-B08E8416052D}"/>
              </a:ext>
            </a:extLst>
          </p:cNvPr>
          <p:cNvSpPr>
            <a:spLocks noGrp="1"/>
          </p:cNvSpPr>
          <p:nvPr>
            <p:ph type="title"/>
          </p:nvPr>
        </p:nvSpPr>
        <p:spPr>
          <a:xfrm>
            <a:off x="941146" y="331361"/>
            <a:ext cx="10113297" cy="1265452"/>
          </a:xfrm>
        </p:spPr>
        <p:txBody>
          <a:bodyPr>
            <a:normAutofit fontScale="90000"/>
          </a:bodyPr>
          <a:lstStyle/>
          <a:p>
            <a:r>
              <a:rPr lang="en-US" dirty="0"/>
              <a:t>Student Achievement Partner Resources:  						       </a:t>
            </a:r>
            <a:r>
              <a:rPr lang="en-US" dirty="0">
                <a:hlinkClick r:id="rId3"/>
              </a:rPr>
              <a:t>www.achievethecore.org</a:t>
            </a:r>
            <a:br>
              <a:rPr lang="en-US" dirty="0"/>
            </a:br>
            <a:endParaRPr lang="en-US" dirty="0"/>
          </a:p>
        </p:txBody>
      </p:sp>
      <p:sp>
        <p:nvSpPr>
          <p:cNvPr id="3" name="Content Placeholder 2">
            <a:extLst>
              <a:ext uri="{FF2B5EF4-FFF2-40B4-BE49-F238E27FC236}">
                <a16:creationId xmlns:a16="http://schemas.microsoft.com/office/drawing/2014/main" id="{5AE83D6E-9AF6-47AF-9921-41B5EF580708}"/>
              </a:ext>
            </a:extLst>
          </p:cNvPr>
          <p:cNvSpPr>
            <a:spLocks noGrp="1"/>
          </p:cNvSpPr>
          <p:nvPr>
            <p:ph sz="half" idx="1"/>
          </p:nvPr>
        </p:nvSpPr>
        <p:spPr/>
        <p:txBody>
          <a:bodyPr>
            <a:normAutofit/>
          </a:bodyPr>
          <a:lstStyle/>
          <a:p>
            <a:endParaRPr lang="en-US" dirty="0">
              <a:hlinkClick r:id="rId4"/>
            </a:endParaRPr>
          </a:p>
          <a:p>
            <a:endParaRPr lang="en-US" dirty="0">
              <a:hlinkClick r:id="rId4"/>
            </a:endParaRPr>
          </a:p>
          <a:p>
            <a:endParaRPr lang="en-US" dirty="0">
              <a:hlinkClick r:id="rId4"/>
            </a:endParaRPr>
          </a:p>
          <a:p>
            <a:endParaRPr lang="en-US" dirty="0">
              <a:hlinkClick r:id="rId4"/>
            </a:endParaRPr>
          </a:p>
          <a:p>
            <a:endParaRPr lang="en-US" dirty="0">
              <a:hlinkClick r:id="rId4"/>
            </a:endParaRPr>
          </a:p>
          <a:p>
            <a:endParaRPr lang="en-US" dirty="0"/>
          </a:p>
        </p:txBody>
      </p:sp>
      <p:sp>
        <p:nvSpPr>
          <p:cNvPr id="6" name="Content Placeholder 5">
            <a:extLst>
              <a:ext uri="{FF2B5EF4-FFF2-40B4-BE49-F238E27FC236}">
                <a16:creationId xmlns:a16="http://schemas.microsoft.com/office/drawing/2014/main" id="{F4D21934-17B9-4BA0-83A4-A67EEF010DD2}"/>
              </a:ext>
            </a:extLst>
          </p:cNvPr>
          <p:cNvSpPr>
            <a:spLocks noGrp="1"/>
          </p:cNvSpPr>
          <p:nvPr>
            <p:ph sz="half" idx="2"/>
          </p:nvPr>
        </p:nvSpPr>
        <p:spPr>
          <a:xfrm>
            <a:off x="5798567" y="2776627"/>
            <a:ext cx="5680417" cy="2332522"/>
          </a:xfrm>
        </p:spPr>
        <p:txBody>
          <a:bodyPr>
            <a:normAutofit/>
          </a:bodyPr>
          <a:lstStyle/>
          <a:p>
            <a:pPr marL="0" indent="0">
              <a:buClr>
                <a:srgbClr val="B71E42"/>
              </a:buClr>
              <a:buNone/>
            </a:pPr>
            <a:r>
              <a:rPr lang="en-US" sz="2800" dirty="0"/>
              <a:t>Professional Development, etc..</a:t>
            </a:r>
          </a:p>
          <a:p>
            <a:pPr marL="457200" lvl="1" indent="0">
              <a:buClr>
                <a:srgbClr val="B71E42"/>
              </a:buClr>
              <a:buNone/>
            </a:pPr>
            <a:r>
              <a:rPr lang="en-US" sz="2600" dirty="0">
                <a:hlinkClick r:id="rId5"/>
              </a:rPr>
              <a:t>https://achievethecore.org/category/1206/ela-literacy-foundational-skills</a:t>
            </a:r>
            <a:endParaRPr lang="en-US" sz="2600" dirty="0"/>
          </a:p>
          <a:p>
            <a:pPr marL="0" indent="0">
              <a:buClr>
                <a:srgbClr val="B71E42"/>
              </a:buClr>
              <a:buNone/>
            </a:pPr>
            <a:endParaRPr lang="en-US" sz="2800" dirty="0"/>
          </a:p>
          <a:p>
            <a:pPr marL="0" indent="0">
              <a:buClr>
                <a:srgbClr val="B71E42"/>
              </a:buClr>
              <a:buNone/>
            </a:pPr>
            <a:endParaRPr lang="en-US" sz="2800" dirty="0"/>
          </a:p>
          <a:p>
            <a:pPr marL="0" indent="0">
              <a:buClr>
                <a:srgbClr val="B71E42"/>
              </a:buClr>
              <a:buNone/>
            </a:pPr>
            <a:endParaRPr lang="en-US" sz="2800" dirty="0"/>
          </a:p>
          <a:p>
            <a:pPr marL="0" indent="0">
              <a:buClr>
                <a:srgbClr val="B71E42"/>
              </a:buClr>
              <a:buNone/>
            </a:pPr>
            <a:endParaRPr lang="en-US" sz="2800" dirty="0"/>
          </a:p>
          <a:p>
            <a:pPr lvl="0">
              <a:buClr>
                <a:srgbClr val="B71E42"/>
              </a:buClr>
            </a:pPr>
            <a:endParaRPr lang="en-US" sz="1700" dirty="0">
              <a:solidFill>
                <a:prstClr val="black"/>
              </a:solidFill>
              <a:hlinkClick r:id="rId6"/>
            </a:endParaRPr>
          </a:p>
          <a:p>
            <a:pPr marL="0" indent="0">
              <a:buNone/>
            </a:pPr>
            <a:endParaRPr lang="en-US" dirty="0"/>
          </a:p>
        </p:txBody>
      </p:sp>
      <p:pic>
        <p:nvPicPr>
          <p:cNvPr id="4" name="Picture 3">
            <a:extLst>
              <a:ext uri="{FF2B5EF4-FFF2-40B4-BE49-F238E27FC236}">
                <a16:creationId xmlns:a16="http://schemas.microsoft.com/office/drawing/2014/main" id="{099CB6F3-1343-4928-ACDA-F69CDC9067EA}"/>
              </a:ext>
            </a:extLst>
          </p:cNvPr>
          <p:cNvPicPr>
            <a:picLocks noChangeAspect="1"/>
          </p:cNvPicPr>
          <p:nvPr/>
        </p:nvPicPr>
        <p:blipFill>
          <a:blip r:embed="rId7"/>
          <a:stretch>
            <a:fillRect/>
          </a:stretch>
        </p:blipFill>
        <p:spPr>
          <a:xfrm>
            <a:off x="941146" y="1181386"/>
            <a:ext cx="4005943" cy="5107577"/>
          </a:xfrm>
          <a:prstGeom prst="rect">
            <a:avLst/>
          </a:prstGeom>
        </p:spPr>
      </p:pic>
    </p:spTree>
    <p:extLst>
      <p:ext uri="{BB962C8B-B14F-4D97-AF65-F5344CB8AC3E}">
        <p14:creationId xmlns:p14="http://schemas.microsoft.com/office/powerpoint/2010/main" val="1569285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E0A36-6FF0-49E9-AD1F-442EC7B98812}"/>
              </a:ext>
            </a:extLst>
          </p:cNvPr>
          <p:cNvSpPr>
            <a:spLocks noGrp="1"/>
          </p:cNvSpPr>
          <p:nvPr>
            <p:ph type="title"/>
          </p:nvPr>
        </p:nvSpPr>
        <p:spPr/>
        <p:txBody>
          <a:bodyPr>
            <a:normAutofit fontScale="90000"/>
          </a:bodyPr>
          <a:lstStyle/>
          <a:p>
            <a:r>
              <a:rPr lang="en-US" dirty="0"/>
              <a:t>Illinois literacy in action Resources</a:t>
            </a:r>
            <a:br>
              <a:rPr lang="en-US" dirty="0"/>
            </a:br>
            <a:r>
              <a:rPr lang="en-US" dirty="0">
                <a:hlinkClick r:id="rId2"/>
              </a:rPr>
              <a:t>www.illinoisliteracyinaction.org</a:t>
            </a:r>
            <a:br>
              <a:rPr lang="en-US" dirty="0"/>
            </a:br>
            <a:endParaRPr lang="en-US" dirty="0"/>
          </a:p>
        </p:txBody>
      </p:sp>
      <p:sp>
        <p:nvSpPr>
          <p:cNvPr id="5" name="TextBox 4">
            <a:extLst>
              <a:ext uri="{FF2B5EF4-FFF2-40B4-BE49-F238E27FC236}">
                <a16:creationId xmlns:a16="http://schemas.microsoft.com/office/drawing/2014/main" id="{02F2FC70-60E1-43CE-BF0D-6F9CE6D7D98F}"/>
              </a:ext>
            </a:extLst>
          </p:cNvPr>
          <p:cNvSpPr txBox="1"/>
          <p:nvPr/>
        </p:nvSpPr>
        <p:spPr>
          <a:xfrm>
            <a:off x="7445829" y="2743200"/>
            <a:ext cx="4049486" cy="2862322"/>
          </a:xfrm>
          <a:prstGeom prst="rect">
            <a:avLst/>
          </a:prstGeom>
          <a:noFill/>
        </p:spPr>
        <p:txBody>
          <a:bodyPr wrap="square" rtlCol="0">
            <a:spAutoFit/>
          </a:bodyPr>
          <a:lstStyle/>
          <a:p>
            <a:pPr marL="342900" indent="-342900">
              <a:buAutoNum type="arabicPeriod"/>
            </a:pPr>
            <a:r>
              <a:rPr lang="en-US" sz="3600" dirty="0"/>
              <a:t>Choose a grade level</a:t>
            </a:r>
          </a:p>
          <a:p>
            <a:endParaRPr lang="en-US" sz="3600" dirty="0"/>
          </a:p>
          <a:p>
            <a:r>
              <a:rPr lang="en-US" sz="3600" dirty="0"/>
              <a:t>2. Click Foundational 	Skills</a:t>
            </a:r>
          </a:p>
        </p:txBody>
      </p:sp>
      <p:pic>
        <p:nvPicPr>
          <p:cNvPr id="7" name="Content Placeholder 6">
            <a:extLst>
              <a:ext uri="{FF2B5EF4-FFF2-40B4-BE49-F238E27FC236}">
                <a16:creationId xmlns:a16="http://schemas.microsoft.com/office/drawing/2014/main" id="{F0E46749-6725-4772-BA07-093EF51D8FC7}"/>
              </a:ext>
            </a:extLst>
          </p:cNvPr>
          <p:cNvPicPr>
            <a:picLocks noGrp="1" noChangeAspect="1"/>
          </p:cNvPicPr>
          <p:nvPr>
            <p:ph idx="1"/>
          </p:nvPr>
        </p:nvPicPr>
        <p:blipFill>
          <a:blip r:embed="rId3"/>
          <a:stretch>
            <a:fillRect/>
          </a:stretch>
        </p:blipFill>
        <p:spPr>
          <a:xfrm>
            <a:off x="1451579" y="2155884"/>
            <a:ext cx="5596819" cy="3449638"/>
          </a:xfrm>
          <a:prstGeom prst="rect">
            <a:avLst/>
          </a:prstGeom>
        </p:spPr>
      </p:pic>
      <p:pic>
        <p:nvPicPr>
          <p:cNvPr id="8" name="Picture 7">
            <a:extLst>
              <a:ext uri="{FF2B5EF4-FFF2-40B4-BE49-F238E27FC236}">
                <a16:creationId xmlns:a16="http://schemas.microsoft.com/office/drawing/2014/main" id="{08338658-03FC-4F0D-9A26-54A1D1814DFD}"/>
              </a:ext>
            </a:extLst>
          </p:cNvPr>
          <p:cNvPicPr>
            <a:picLocks noChangeAspect="1"/>
          </p:cNvPicPr>
          <p:nvPr/>
        </p:nvPicPr>
        <p:blipFill>
          <a:blip r:embed="rId4"/>
          <a:stretch>
            <a:fillRect/>
          </a:stretch>
        </p:blipFill>
        <p:spPr>
          <a:xfrm>
            <a:off x="3259821" y="3429000"/>
            <a:ext cx="2993395" cy="1194920"/>
          </a:xfrm>
          <a:prstGeom prst="rect">
            <a:avLst/>
          </a:prstGeom>
        </p:spPr>
      </p:pic>
    </p:spTree>
    <p:extLst>
      <p:ext uri="{BB962C8B-B14F-4D97-AF65-F5344CB8AC3E}">
        <p14:creationId xmlns:p14="http://schemas.microsoft.com/office/powerpoint/2010/main" val="5759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A4DB-CC17-4730-A60B-451C1FE8596F}"/>
              </a:ext>
            </a:extLst>
          </p:cNvPr>
          <p:cNvSpPr>
            <a:spLocks noGrp="1"/>
          </p:cNvSpPr>
          <p:nvPr>
            <p:ph type="title"/>
          </p:nvPr>
        </p:nvSpPr>
        <p:spPr>
          <a:xfrm>
            <a:off x="402445" y="658750"/>
            <a:ext cx="9603275" cy="1049235"/>
          </a:xfrm>
        </p:spPr>
        <p:txBody>
          <a:bodyPr>
            <a:normAutofit/>
          </a:bodyPr>
          <a:lstStyle/>
          <a:p>
            <a:r>
              <a:rPr lang="en-US" sz="4800" dirty="0"/>
              <a:t>Resources</a:t>
            </a:r>
          </a:p>
        </p:txBody>
      </p:sp>
      <p:pic>
        <p:nvPicPr>
          <p:cNvPr id="4" name="Content Placeholder 3">
            <a:extLst>
              <a:ext uri="{FF2B5EF4-FFF2-40B4-BE49-F238E27FC236}">
                <a16:creationId xmlns:a16="http://schemas.microsoft.com/office/drawing/2014/main" id="{E07A8CBF-0AA6-41BC-9406-61B6026790EC}"/>
              </a:ext>
            </a:extLst>
          </p:cNvPr>
          <p:cNvPicPr>
            <a:picLocks noGrp="1" noChangeAspect="1"/>
          </p:cNvPicPr>
          <p:nvPr>
            <p:ph idx="1"/>
          </p:nvPr>
        </p:nvPicPr>
        <p:blipFill>
          <a:blip r:embed="rId2"/>
          <a:stretch>
            <a:fillRect/>
          </a:stretch>
        </p:blipFill>
        <p:spPr>
          <a:xfrm>
            <a:off x="1451579" y="2946621"/>
            <a:ext cx="2493480" cy="1926503"/>
          </a:xfrm>
          <a:prstGeom prst="rect">
            <a:avLst/>
          </a:prstGeom>
        </p:spPr>
      </p:pic>
      <p:pic>
        <p:nvPicPr>
          <p:cNvPr id="6" name="Picture 5">
            <a:extLst>
              <a:ext uri="{FF2B5EF4-FFF2-40B4-BE49-F238E27FC236}">
                <a16:creationId xmlns:a16="http://schemas.microsoft.com/office/drawing/2014/main" id="{B80F9074-5F4B-4B80-89CB-48639392D34A}"/>
              </a:ext>
            </a:extLst>
          </p:cNvPr>
          <p:cNvPicPr>
            <a:picLocks noChangeAspect="1"/>
          </p:cNvPicPr>
          <p:nvPr/>
        </p:nvPicPr>
        <p:blipFill>
          <a:blip r:embed="rId3"/>
          <a:stretch>
            <a:fillRect/>
          </a:stretch>
        </p:blipFill>
        <p:spPr>
          <a:xfrm>
            <a:off x="7584879" y="2955642"/>
            <a:ext cx="1693442" cy="2155968"/>
          </a:xfrm>
          <a:prstGeom prst="rect">
            <a:avLst/>
          </a:prstGeom>
        </p:spPr>
      </p:pic>
      <p:sp>
        <p:nvSpPr>
          <p:cNvPr id="11" name="TextBox 10">
            <a:extLst>
              <a:ext uri="{FF2B5EF4-FFF2-40B4-BE49-F238E27FC236}">
                <a16:creationId xmlns:a16="http://schemas.microsoft.com/office/drawing/2014/main" id="{4435B40D-04ED-4874-8202-2B09CC72BAB7}"/>
              </a:ext>
            </a:extLst>
          </p:cNvPr>
          <p:cNvSpPr txBox="1"/>
          <p:nvPr/>
        </p:nvSpPr>
        <p:spPr>
          <a:xfrm>
            <a:off x="6701379" y="5111610"/>
            <a:ext cx="37303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4"/>
              </a:rPr>
              <a:t>http://www.fcrr.org/curriculum/SCA_CCSS_index.shtm</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E4E0F8BB-E7CD-4EC4-9668-154B77841C26}"/>
              </a:ext>
            </a:extLst>
          </p:cNvPr>
          <p:cNvSpPr txBox="1"/>
          <p:nvPr/>
        </p:nvSpPr>
        <p:spPr>
          <a:xfrm>
            <a:off x="322466" y="2124503"/>
            <a:ext cx="46228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Building the Foundation</a:t>
            </a:r>
          </a:p>
        </p:txBody>
      </p:sp>
      <p:sp>
        <p:nvSpPr>
          <p:cNvPr id="15" name="TextBox 14">
            <a:extLst>
              <a:ext uri="{FF2B5EF4-FFF2-40B4-BE49-F238E27FC236}">
                <a16:creationId xmlns:a16="http://schemas.microsoft.com/office/drawing/2014/main" id="{1E840D63-E64A-46E1-9F23-61126C37FBD1}"/>
              </a:ext>
            </a:extLst>
          </p:cNvPr>
          <p:cNvSpPr txBox="1"/>
          <p:nvPr/>
        </p:nvSpPr>
        <p:spPr>
          <a:xfrm>
            <a:off x="1649389" y="2586310"/>
            <a:ext cx="2493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Progression of Skills</a:t>
            </a:r>
          </a:p>
        </p:txBody>
      </p:sp>
      <p:sp>
        <p:nvSpPr>
          <p:cNvPr id="17" name="TextBox 16">
            <a:extLst>
              <a:ext uri="{FF2B5EF4-FFF2-40B4-BE49-F238E27FC236}">
                <a16:creationId xmlns:a16="http://schemas.microsoft.com/office/drawing/2014/main" id="{8DD33A46-1F69-47B3-BAB6-0CB72DEA7DF7}"/>
              </a:ext>
            </a:extLst>
          </p:cNvPr>
          <p:cNvSpPr txBox="1"/>
          <p:nvPr/>
        </p:nvSpPr>
        <p:spPr>
          <a:xfrm>
            <a:off x="6048236" y="2046576"/>
            <a:ext cx="4766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Florida Center for Reading Research Activities</a:t>
            </a:r>
          </a:p>
        </p:txBody>
      </p:sp>
      <p:sp>
        <p:nvSpPr>
          <p:cNvPr id="3" name="TextBox 2">
            <a:extLst>
              <a:ext uri="{FF2B5EF4-FFF2-40B4-BE49-F238E27FC236}">
                <a16:creationId xmlns:a16="http://schemas.microsoft.com/office/drawing/2014/main" id="{D682BD8D-4973-4F5E-AA09-E0E06F850B19}"/>
              </a:ext>
            </a:extLst>
          </p:cNvPr>
          <p:cNvSpPr txBox="1"/>
          <p:nvPr/>
        </p:nvSpPr>
        <p:spPr>
          <a:xfrm>
            <a:off x="1058779" y="5111610"/>
            <a:ext cx="3513221" cy="1200329"/>
          </a:xfrm>
          <a:prstGeom prst="rect">
            <a:avLst/>
          </a:prstGeom>
          <a:noFill/>
        </p:spPr>
        <p:txBody>
          <a:bodyPr wrap="square" rtlCol="0">
            <a:spAutoFit/>
          </a:bodyPr>
          <a:lstStyle/>
          <a:p>
            <a:r>
              <a:rPr lang="en-US" dirty="0">
                <a:hlinkClick r:id="rId5"/>
              </a:rPr>
              <a:t>http://www.readingrockets.org/sites/default/files/Building%20the%20Foundation.pdf</a:t>
            </a:r>
            <a:endParaRPr lang="en-US" dirty="0"/>
          </a:p>
          <a:p>
            <a:endParaRPr lang="en-US" dirty="0"/>
          </a:p>
        </p:txBody>
      </p:sp>
    </p:spTree>
    <p:extLst>
      <p:ext uri="{BB962C8B-B14F-4D97-AF65-F5344CB8AC3E}">
        <p14:creationId xmlns:p14="http://schemas.microsoft.com/office/powerpoint/2010/main" val="165760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21C9-0B2F-4F0A-ACB9-958C307D8304}"/>
              </a:ext>
            </a:extLst>
          </p:cNvPr>
          <p:cNvSpPr>
            <a:spLocks noGrp="1"/>
          </p:cNvSpPr>
          <p:nvPr>
            <p:ph type="title"/>
          </p:nvPr>
        </p:nvSpPr>
        <p:spPr/>
        <p:txBody>
          <a:bodyPr/>
          <a:lstStyle/>
          <a:p>
            <a:r>
              <a:rPr lang="en-US" dirty="0"/>
              <a:t>Don’t let the Schedule Keep Struggling Readers from Getting What they Need!</a:t>
            </a:r>
          </a:p>
        </p:txBody>
      </p:sp>
      <p:pic>
        <p:nvPicPr>
          <p:cNvPr id="4" name="Content Placeholder 3">
            <a:extLst>
              <a:ext uri="{FF2B5EF4-FFF2-40B4-BE49-F238E27FC236}">
                <a16:creationId xmlns:a16="http://schemas.microsoft.com/office/drawing/2014/main" id="{18BD4D7C-E57B-4072-A109-0B7944FA24BB}"/>
              </a:ext>
            </a:extLst>
          </p:cNvPr>
          <p:cNvPicPr>
            <a:picLocks noGrp="1" noChangeAspect="1"/>
          </p:cNvPicPr>
          <p:nvPr>
            <p:ph idx="1"/>
          </p:nvPr>
        </p:nvPicPr>
        <p:blipFill>
          <a:blip r:embed="rId2"/>
          <a:stretch>
            <a:fillRect/>
          </a:stretch>
        </p:blipFill>
        <p:spPr>
          <a:xfrm>
            <a:off x="1451579" y="2013766"/>
            <a:ext cx="7119423" cy="4007703"/>
          </a:xfrm>
          <a:prstGeom prst="rect">
            <a:avLst/>
          </a:prstGeom>
        </p:spPr>
      </p:pic>
      <p:sp>
        <p:nvSpPr>
          <p:cNvPr id="6" name="Rectangle 5">
            <a:extLst>
              <a:ext uri="{FF2B5EF4-FFF2-40B4-BE49-F238E27FC236}">
                <a16:creationId xmlns:a16="http://schemas.microsoft.com/office/drawing/2014/main" id="{46E791CB-7BAA-424B-A381-BB5070FAA38E}"/>
              </a:ext>
            </a:extLst>
          </p:cNvPr>
          <p:cNvSpPr/>
          <p:nvPr/>
        </p:nvSpPr>
        <p:spPr>
          <a:xfrm>
            <a:off x="6400800" y="4017617"/>
            <a:ext cx="5518486" cy="1866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These programs should work in tandem with the regular classroom and not add to the number of things students have to do in a school day.</a:t>
            </a:r>
          </a:p>
        </p:txBody>
      </p:sp>
      <p:sp>
        <p:nvSpPr>
          <p:cNvPr id="7" name="Rectangle 6">
            <a:extLst>
              <a:ext uri="{FF2B5EF4-FFF2-40B4-BE49-F238E27FC236}">
                <a16:creationId xmlns:a16="http://schemas.microsoft.com/office/drawing/2014/main" id="{78EDE8E6-7D8C-424F-B3E5-AC0EDB7B0864}"/>
              </a:ext>
            </a:extLst>
          </p:cNvPr>
          <p:cNvSpPr/>
          <p:nvPr/>
        </p:nvSpPr>
        <p:spPr>
          <a:xfrm>
            <a:off x="5221935" y="2277959"/>
            <a:ext cx="5518486" cy="1315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Be careful that </a:t>
            </a:r>
            <a:r>
              <a:rPr lang="en-US" sz="2800" dirty="0" err="1"/>
              <a:t>RtI</a:t>
            </a:r>
            <a:r>
              <a:rPr lang="en-US" sz="2800" dirty="0"/>
              <a:t> Programs and Title Programs are not adding more stress to the struggling reader.  </a:t>
            </a:r>
          </a:p>
        </p:txBody>
      </p:sp>
    </p:spTree>
    <p:extLst>
      <p:ext uri="{BB962C8B-B14F-4D97-AF65-F5344CB8AC3E}">
        <p14:creationId xmlns:p14="http://schemas.microsoft.com/office/powerpoint/2010/main" val="22404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4160B0C-2844-437F-90C8-04C29520D647}"/>
              </a:ext>
            </a:extLst>
          </p:cNvPr>
          <p:cNvSpPr>
            <a:spLocks noGrp="1"/>
          </p:cNvSpPr>
          <p:nvPr>
            <p:ph sz="half" idx="2"/>
          </p:nvPr>
        </p:nvSpPr>
        <p:spPr>
          <a:xfrm>
            <a:off x="919501" y="685800"/>
            <a:ext cx="11049342" cy="5029200"/>
          </a:xfrm>
        </p:spPr>
        <p:txBody>
          <a:bodyPr>
            <a:normAutofit/>
          </a:bodyPr>
          <a:lstStyle/>
          <a:p>
            <a:pPr marL="457200" lvl="1" indent="0">
              <a:buNone/>
            </a:pPr>
            <a:r>
              <a:rPr lang="en-US" sz="2800" dirty="0"/>
              <a:t>1. Foundational Skills – Ample Practice for Struggling Students</a:t>
            </a:r>
          </a:p>
          <a:p>
            <a:pPr marL="457200" lvl="1" indent="0">
              <a:buNone/>
            </a:pPr>
            <a:endParaRPr lang="en-US" sz="2800" dirty="0"/>
          </a:p>
          <a:p>
            <a:pPr marL="457200" lvl="1" indent="0">
              <a:buNone/>
            </a:pPr>
            <a:r>
              <a:rPr lang="en-US" sz="2800" dirty="0"/>
              <a:t>2. Scaffolded Instruction - Gradual Release of Responsibility Approach</a:t>
            </a:r>
          </a:p>
          <a:p>
            <a:pPr marL="914400" lvl="2" indent="0">
              <a:buNone/>
            </a:pPr>
            <a:r>
              <a:rPr lang="en-US" sz="2800" dirty="0"/>
              <a:t>	a. Read </a:t>
            </a:r>
            <a:r>
              <a:rPr lang="en-US" sz="2800" dirty="0" err="1"/>
              <a:t>Alouds</a:t>
            </a:r>
            <a:endParaRPr lang="en-US" sz="2800" dirty="0"/>
          </a:p>
          <a:p>
            <a:pPr marL="914400" lvl="2" indent="0">
              <a:buNone/>
            </a:pPr>
            <a:r>
              <a:rPr lang="en-US" sz="2800" dirty="0"/>
              <a:t>	b. Shared Reading</a:t>
            </a:r>
          </a:p>
          <a:p>
            <a:pPr marL="914400" lvl="2" indent="0">
              <a:buNone/>
            </a:pPr>
            <a:r>
              <a:rPr lang="en-US" sz="2800" dirty="0"/>
              <a:t>	c. Guided Reading</a:t>
            </a:r>
          </a:p>
          <a:p>
            <a:pPr marL="914400" lvl="2" indent="0">
              <a:buNone/>
            </a:pPr>
            <a:r>
              <a:rPr lang="en-US" sz="2800" dirty="0"/>
              <a:t>	d. Independent Reading</a:t>
            </a:r>
          </a:p>
          <a:p>
            <a:pPr marL="457200" lvl="1" indent="0">
              <a:buNone/>
            </a:pPr>
            <a:r>
              <a:rPr lang="en-US" sz="3000" dirty="0"/>
              <a:t>3. Building Stamina</a:t>
            </a:r>
          </a:p>
          <a:p>
            <a:pPr marL="457200" lvl="1" indent="0">
              <a:buNone/>
            </a:pPr>
            <a:endParaRPr lang="en-US" sz="2800" dirty="0"/>
          </a:p>
          <a:p>
            <a:pPr marL="914400" lvl="2" indent="0">
              <a:buNone/>
            </a:pPr>
            <a:endParaRPr lang="en-US" sz="3200" dirty="0"/>
          </a:p>
          <a:p>
            <a:pPr marL="914400" lvl="2" indent="0">
              <a:buNone/>
            </a:pPr>
            <a:endParaRPr lang="en-US" sz="3200" dirty="0"/>
          </a:p>
        </p:txBody>
      </p:sp>
      <p:sp>
        <p:nvSpPr>
          <p:cNvPr id="2" name="Circle: Hollow 1">
            <a:extLst>
              <a:ext uri="{FF2B5EF4-FFF2-40B4-BE49-F238E27FC236}">
                <a16:creationId xmlns:a16="http://schemas.microsoft.com/office/drawing/2014/main" id="{4006C03E-E4B1-4B69-AFD3-D091ABA4D543}"/>
              </a:ext>
            </a:extLst>
          </p:cNvPr>
          <p:cNvSpPr/>
          <p:nvPr/>
        </p:nvSpPr>
        <p:spPr>
          <a:xfrm>
            <a:off x="1078539" y="1683038"/>
            <a:ext cx="10608470" cy="865414"/>
          </a:xfrm>
          <a:prstGeom prst="donut">
            <a:avLst>
              <a:gd name="adj" fmla="val 4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Graphic 3" descr="Checkmark">
            <a:extLst>
              <a:ext uri="{FF2B5EF4-FFF2-40B4-BE49-F238E27FC236}">
                <a16:creationId xmlns:a16="http://schemas.microsoft.com/office/drawing/2014/main" id="{2CE7F029-2863-4CFB-9E58-C0D2E2F2D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6311" y="2500861"/>
            <a:ext cx="440873" cy="440873"/>
          </a:xfrm>
          <a:prstGeom prst="rect">
            <a:avLst/>
          </a:prstGeom>
        </p:spPr>
      </p:pic>
      <p:pic>
        <p:nvPicPr>
          <p:cNvPr id="5" name="Picture 4">
            <a:extLst>
              <a:ext uri="{FF2B5EF4-FFF2-40B4-BE49-F238E27FC236}">
                <a16:creationId xmlns:a16="http://schemas.microsoft.com/office/drawing/2014/main" id="{BD833EDD-89CE-45A9-A594-FAE1BDD462A4}"/>
              </a:ext>
            </a:extLst>
          </p:cNvPr>
          <p:cNvPicPr>
            <a:picLocks noChangeAspect="1"/>
          </p:cNvPicPr>
          <p:nvPr/>
        </p:nvPicPr>
        <p:blipFill>
          <a:blip r:embed="rId5"/>
          <a:stretch>
            <a:fillRect/>
          </a:stretch>
        </p:blipFill>
        <p:spPr>
          <a:xfrm>
            <a:off x="2108905" y="3020952"/>
            <a:ext cx="438950" cy="438950"/>
          </a:xfrm>
          <a:prstGeom prst="rect">
            <a:avLst/>
          </a:prstGeom>
        </p:spPr>
      </p:pic>
      <p:pic>
        <p:nvPicPr>
          <p:cNvPr id="6" name="Picture 5">
            <a:extLst>
              <a:ext uri="{FF2B5EF4-FFF2-40B4-BE49-F238E27FC236}">
                <a16:creationId xmlns:a16="http://schemas.microsoft.com/office/drawing/2014/main" id="{231F4B0A-73A9-425C-AA34-C5F41A14A09B}"/>
              </a:ext>
            </a:extLst>
          </p:cNvPr>
          <p:cNvPicPr>
            <a:picLocks noChangeAspect="1"/>
          </p:cNvPicPr>
          <p:nvPr/>
        </p:nvPicPr>
        <p:blipFill>
          <a:blip r:embed="rId5"/>
          <a:stretch>
            <a:fillRect/>
          </a:stretch>
        </p:blipFill>
        <p:spPr>
          <a:xfrm>
            <a:off x="2116311" y="3619162"/>
            <a:ext cx="438950" cy="438950"/>
          </a:xfrm>
          <a:prstGeom prst="rect">
            <a:avLst/>
          </a:prstGeom>
        </p:spPr>
      </p:pic>
      <p:pic>
        <p:nvPicPr>
          <p:cNvPr id="7" name="Picture 6">
            <a:extLst>
              <a:ext uri="{FF2B5EF4-FFF2-40B4-BE49-F238E27FC236}">
                <a16:creationId xmlns:a16="http://schemas.microsoft.com/office/drawing/2014/main" id="{9D5BE956-D701-4887-8B5F-99EA639A222A}"/>
              </a:ext>
            </a:extLst>
          </p:cNvPr>
          <p:cNvPicPr>
            <a:picLocks noChangeAspect="1"/>
          </p:cNvPicPr>
          <p:nvPr/>
        </p:nvPicPr>
        <p:blipFill>
          <a:blip r:embed="rId5"/>
          <a:stretch>
            <a:fillRect/>
          </a:stretch>
        </p:blipFill>
        <p:spPr>
          <a:xfrm>
            <a:off x="2116311" y="4217372"/>
            <a:ext cx="438950" cy="438950"/>
          </a:xfrm>
          <a:prstGeom prst="rect">
            <a:avLst/>
          </a:prstGeom>
        </p:spPr>
      </p:pic>
      <p:sp>
        <p:nvSpPr>
          <p:cNvPr id="3" name="Circle: Hollow 2">
            <a:extLst>
              <a:ext uri="{FF2B5EF4-FFF2-40B4-BE49-F238E27FC236}">
                <a16:creationId xmlns:a16="http://schemas.microsoft.com/office/drawing/2014/main" id="{140CC069-0A30-43B4-B68D-099A9A33694F}"/>
              </a:ext>
            </a:extLst>
          </p:cNvPr>
          <p:cNvSpPr/>
          <p:nvPr/>
        </p:nvSpPr>
        <p:spPr>
          <a:xfrm>
            <a:off x="2800773" y="2500861"/>
            <a:ext cx="2548378" cy="591363"/>
          </a:xfrm>
          <a:prstGeom prst="donut">
            <a:avLst>
              <a:gd name="adj" fmla="val 154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AF7D816A-1B95-4F9D-AF68-BDA8D6B15C2C}"/>
              </a:ext>
            </a:extLst>
          </p:cNvPr>
          <p:cNvPicPr>
            <a:picLocks noChangeAspect="1"/>
          </p:cNvPicPr>
          <p:nvPr/>
        </p:nvPicPr>
        <p:blipFill>
          <a:blip r:embed="rId6"/>
          <a:stretch>
            <a:fillRect/>
          </a:stretch>
        </p:blipFill>
        <p:spPr>
          <a:xfrm>
            <a:off x="2812257" y="4141165"/>
            <a:ext cx="3696083" cy="591363"/>
          </a:xfrm>
          <a:prstGeom prst="rect">
            <a:avLst/>
          </a:prstGeom>
        </p:spPr>
      </p:pic>
    </p:spTree>
    <p:extLst>
      <p:ext uri="{BB962C8B-B14F-4D97-AF65-F5344CB8AC3E}">
        <p14:creationId xmlns:p14="http://schemas.microsoft.com/office/powerpoint/2010/main" val="39883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11061D-2AD1-4347-A23F-C3CFE290AADE}"/>
              </a:ext>
            </a:extLst>
          </p:cNvPr>
          <p:cNvSpPr>
            <a:spLocks noGrp="1"/>
          </p:cNvSpPr>
          <p:nvPr>
            <p:ph type="title"/>
          </p:nvPr>
        </p:nvSpPr>
        <p:spPr/>
        <p:txBody>
          <a:bodyPr/>
          <a:lstStyle/>
          <a:p>
            <a:r>
              <a:rPr lang="en-US" dirty="0"/>
              <a:t>Scaffolding challenges  </a:t>
            </a:r>
          </a:p>
        </p:txBody>
      </p:sp>
      <p:sp>
        <p:nvSpPr>
          <p:cNvPr id="6" name="Text Placeholder 5">
            <a:extLst>
              <a:ext uri="{FF2B5EF4-FFF2-40B4-BE49-F238E27FC236}">
                <a16:creationId xmlns:a16="http://schemas.microsoft.com/office/drawing/2014/main" id="{CDEAF577-5F5F-4617-9161-AD61911CE387}"/>
              </a:ext>
            </a:extLst>
          </p:cNvPr>
          <p:cNvSpPr>
            <a:spLocks noGrp="1"/>
          </p:cNvSpPr>
          <p:nvPr>
            <p:ph type="body" idx="1"/>
          </p:nvPr>
        </p:nvSpPr>
        <p:spPr>
          <a:xfrm>
            <a:off x="1447191" y="1860482"/>
            <a:ext cx="4645152" cy="801943"/>
          </a:xfrm>
        </p:spPr>
        <p:txBody>
          <a:bodyPr>
            <a:normAutofit lnSpcReduction="10000"/>
          </a:bodyPr>
          <a:lstStyle/>
          <a:p>
            <a:pPr algn="ctr"/>
            <a:r>
              <a:rPr lang="en-US" sz="2400" b="1" dirty="0"/>
              <a:t>Scaffolds NOT gradually removed</a:t>
            </a:r>
          </a:p>
        </p:txBody>
      </p:sp>
      <p:pic>
        <p:nvPicPr>
          <p:cNvPr id="11" name="Content Placeholder 10">
            <a:extLst>
              <a:ext uri="{FF2B5EF4-FFF2-40B4-BE49-F238E27FC236}">
                <a16:creationId xmlns:a16="http://schemas.microsoft.com/office/drawing/2014/main" id="{4A7655F5-A46F-4417-A58A-2CB72D402B69}"/>
              </a:ext>
            </a:extLst>
          </p:cNvPr>
          <p:cNvPicPr>
            <a:picLocks noGrp="1" noChangeAspect="1"/>
          </p:cNvPicPr>
          <p:nvPr>
            <p:ph sz="half" idx="2"/>
          </p:nvPr>
        </p:nvPicPr>
        <p:blipFill rotWithShape="1">
          <a:blip r:embed="rId2"/>
          <a:srcRect l="40000"/>
          <a:stretch/>
        </p:blipFill>
        <p:spPr>
          <a:xfrm>
            <a:off x="2191238" y="2662425"/>
            <a:ext cx="3477077" cy="3491021"/>
          </a:xfrm>
          <a:prstGeom prst="rect">
            <a:avLst/>
          </a:prstGeom>
          <a:effectLst>
            <a:softEdge rad="114300"/>
          </a:effectLst>
        </p:spPr>
      </p:pic>
      <p:sp>
        <p:nvSpPr>
          <p:cNvPr id="8" name="Text Placeholder 7">
            <a:extLst>
              <a:ext uri="{FF2B5EF4-FFF2-40B4-BE49-F238E27FC236}">
                <a16:creationId xmlns:a16="http://schemas.microsoft.com/office/drawing/2014/main" id="{94702836-66F6-4D06-A1EA-581A6D41EA53}"/>
              </a:ext>
            </a:extLst>
          </p:cNvPr>
          <p:cNvSpPr>
            <a:spLocks noGrp="1"/>
          </p:cNvSpPr>
          <p:nvPr>
            <p:ph type="body" sz="quarter" idx="3"/>
          </p:nvPr>
        </p:nvSpPr>
        <p:spPr>
          <a:xfrm>
            <a:off x="6412362" y="1860188"/>
            <a:ext cx="4214835" cy="802237"/>
          </a:xfrm>
        </p:spPr>
        <p:txBody>
          <a:bodyPr>
            <a:normAutofit lnSpcReduction="10000"/>
          </a:bodyPr>
          <a:lstStyle/>
          <a:p>
            <a:pPr algn="ctr"/>
            <a:r>
              <a:rPr lang="en-US" sz="2400" b="1" dirty="0"/>
              <a:t>Scaffolds not removed</a:t>
            </a:r>
          </a:p>
        </p:txBody>
      </p:sp>
      <p:pic>
        <p:nvPicPr>
          <p:cNvPr id="10" name="Content Placeholder 9">
            <a:extLst>
              <a:ext uri="{FF2B5EF4-FFF2-40B4-BE49-F238E27FC236}">
                <a16:creationId xmlns:a16="http://schemas.microsoft.com/office/drawing/2014/main" id="{1F417B75-9728-4238-83D6-68523657988E}"/>
              </a:ext>
            </a:extLst>
          </p:cNvPr>
          <p:cNvPicPr>
            <a:picLocks noGrp="1" noChangeAspect="1"/>
          </p:cNvPicPr>
          <p:nvPr>
            <p:ph sz="quarter" idx="4"/>
          </p:nvPr>
        </p:nvPicPr>
        <p:blipFill rotWithShape="1">
          <a:blip r:embed="rId3"/>
          <a:srcRect b="7822"/>
          <a:stretch/>
        </p:blipFill>
        <p:spPr>
          <a:xfrm>
            <a:off x="6842678" y="2649376"/>
            <a:ext cx="3784519" cy="3504070"/>
          </a:xfrm>
          <a:prstGeom prst="rect">
            <a:avLst/>
          </a:prstGeom>
          <a:effectLst>
            <a:softEdge rad="139700"/>
          </a:effectLst>
        </p:spPr>
      </p:pic>
    </p:spTree>
    <p:extLst>
      <p:ext uri="{BB962C8B-B14F-4D97-AF65-F5344CB8AC3E}">
        <p14:creationId xmlns:p14="http://schemas.microsoft.com/office/powerpoint/2010/main" val="42287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425A52A-33BD-4D3B-A173-EA20ACE1864F}"/>
              </a:ext>
            </a:extLst>
          </p:cNvPr>
          <p:cNvGraphicFramePr>
            <a:graphicFrameLocks noGrp="1"/>
          </p:cNvGraphicFramePr>
          <p:nvPr>
            <p:extLst/>
          </p:nvPr>
        </p:nvGraphicFramePr>
        <p:xfrm>
          <a:off x="1137147" y="438151"/>
          <a:ext cx="9603274" cy="5029200"/>
        </p:xfrm>
        <a:graphic>
          <a:graphicData uri="http://schemas.openxmlformats.org/drawingml/2006/table">
            <a:tbl>
              <a:tblPr firstRow="1" bandRow="1">
                <a:tableStyleId>{5C22544A-7EE6-4342-B048-85BDC9FD1C3A}</a:tableStyleId>
              </a:tblPr>
              <a:tblGrid>
                <a:gridCol w="859446">
                  <a:extLst>
                    <a:ext uri="{9D8B030D-6E8A-4147-A177-3AD203B41FA5}">
                      <a16:colId xmlns:a16="http://schemas.microsoft.com/office/drawing/2014/main" val="2962219026"/>
                    </a:ext>
                  </a:extLst>
                </a:gridCol>
                <a:gridCol w="2185957">
                  <a:extLst>
                    <a:ext uri="{9D8B030D-6E8A-4147-A177-3AD203B41FA5}">
                      <a16:colId xmlns:a16="http://schemas.microsoft.com/office/drawing/2014/main" val="3778999466"/>
                    </a:ext>
                  </a:extLst>
                </a:gridCol>
                <a:gridCol w="2185957">
                  <a:extLst>
                    <a:ext uri="{9D8B030D-6E8A-4147-A177-3AD203B41FA5}">
                      <a16:colId xmlns:a16="http://schemas.microsoft.com/office/drawing/2014/main" val="719312641"/>
                    </a:ext>
                  </a:extLst>
                </a:gridCol>
                <a:gridCol w="2185957">
                  <a:extLst>
                    <a:ext uri="{9D8B030D-6E8A-4147-A177-3AD203B41FA5}">
                      <a16:colId xmlns:a16="http://schemas.microsoft.com/office/drawing/2014/main" val="608737039"/>
                    </a:ext>
                  </a:extLst>
                </a:gridCol>
                <a:gridCol w="2185957">
                  <a:extLst>
                    <a:ext uri="{9D8B030D-6E8A-4147-A177-3AD203B41FA5}">
                      <a16:colId xmlns:a16="http://schemas.microsoft.com/office/drawing/2014/main" val="1430480806"/>
                    </a:ext>
                  </a:extLst>
                </a:gridCol>
              </a:tblGrid>
              <a:tr h="681448">
                <a:tc gridSpan="5">
                  <a:txBody>
                    <a:bodyPr/>
                    <a:lstStyle/>
                    <a:p>
                      <a:pPr algn="ctr"/>
                      <a:r>
                        <a:rPr lang="en-US" sz="2800" dirty="0"/>
                        <a:t>Gradual Release of Responsibility</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776731546"/>
                  </a:ext>
                </a:extLst>
              </a:tr>
              <a:tr h="4347752">
                <a:tc>
                  <a:txBody>
                    <a:bodyPr/>
                    <a:lstStyle/>
                    <a:p>
                      <a:pPr algn="ctr"/>
                      <a:r>
                        <a:rPr lang="en-US" sz="3600" dirty="0"/>
                        <a:t>Teacher</a:t>
                      </a:r>
                    </a:p>
                  </a:txBody>
                  <a:tcPr vert="vert270"/>
                </a:tc>
                <a:tc>
                  <a:txBody>
                    <a:bodyPr/>
                    <a:lstStyle/>
                    <a:p>
                      <a:pPr algn="ctr"/>
                      <a:r>
                        <a:rPr lang="en-US" sz="2400" b="1" dirty="0"/>
                        <a:t>Read Aloud</a:t>
                      </a:r>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txBody>
                  <a:tcPr/>
                </a:tc>
                <a:tc>
                  <a:txBody>
                    <a:bodyPr/>
                    <a:lstStyle/>
                    <a:p>
                      <a:pPr algn="ctr"/>
                      <a:r>
                        <a:rPr lang="en-US" sz="2400" b="1" dirty="0"/>
                        <a:t>Shared Reading</a:t>
                      </a:r>
                    </a:p>
                  </a:txBody>
                  <a:tcPr/>
                </a:tc>
                <a:tc>
                  <a:txBody>
                    <a:bodyPr/>
                    <a:lstStyle/>
                    <a:p>
                      <a:pPr algn="ctr"/>
                      <a:r>
                        <a:rPr lang="en-US" sz="2400" b="1" dirty="0"/>
                        <a:t>Guided Reading</a:t>
                      </a:r>
                    </a:p>
                  </a:txBody>
                  <a:tcPr/>
                </a:tc>
                <a:tc>
                  <a:txBody>
                    <a:bodyPr/>
                    <a:lstStyle/>
                    <a:p>
                      <a:pPr algn="ctr"/>
                      <a:r>
                        <a:rPr lang="en-US" sz="2400" b="1" dirty="0"/>
                        <a:t>Independent Reading</a:t>
                      </a:r>
                    </a:p>
                  </a:txBody>
                  <a:tcPr/>
                </a:tc>
                <a:extLst>
                  <a:ext uri="{0D108BD9-81ED-4DB2-BD59-A6C34878D82A}">
                    <a16:rowId xmlns:a16="http://schemas.microsoft.com/office/drawing/2014/main" val="3196740211"/>
                  </a:ext>
                </a:extLst>
              </a:tr>
            </a:tbl>
          </a:graphicData>
        </a:graphic>
      </p:graphicFrame>
      <p:cxnSp>
        <p:nvCxnSpPr>
          <p:cNvPr id="7" name="Straight Connector 6">
            <a:extLst>
              <a:ext uri="{FF2B5EF4-FFF2-40B4-BE49-F238E27FC236}">
                <a16:creationId xmlns:a16="http://schemas.microsoft.com/office/drawing/2014/main" id="{BEC8053F-4010-409B-8BA7-099D947C2847}"/>
              </a:ext>
            </a:extLst>
          </p:cNvPr>
          <p:cNvCxnSpPr>
            <a:cxnSpLocks/>
          </p:cNvCxnSpPr>
          <p:nvPr/>
        </p:nvCxnSpPr>
        <p:spPr>
          <a:xfrm flipV="1">
            <a:off x="2000250" y="1091627"/>
            <a:ext cx="8740171" cy="43493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246C0F-B83F-4CE7-8E7E-1799EC2243D2}"/>
              </a:ext>
            </a:extLst>
          </p:cNvPr>
          <p:cNvSpPr txBox="1"/>
          <p:nvPr/>
        </p:nvSpPr>
        <p:spPr>
          <a:xfrm>
            <a:off x="3586216" y="4888326"/>
            <a:ext cx="5334000" cy="646331"/>
          </a:xfrm>
          <a:prstGeom prst="rect">
            <a:avLst/>
          </a:prstGeom>
          <a:noFill/>
        </p:spPr>
        <p:txBody>
          <a:bodyPr wrap="square" rtlCol="0">
            <a:spAutoFit/>
          </a:bodyPr>
          <a:lstStyle/>
          <a:p>
            <a:pPr algn="ctr"/>
            <a:r>
              <a:rPr lang="en-US" sz="3600" dirty="0"/>
              <a:t>Student</a:t>
            </a:r>
          </a:p>
        </p:txBody>
      </p:sp>
      <p:sp>
        <p:nvSpPr>
          <p:cNvPr id="16" name="Frame 15">
            <a:extLst>
              <a:ext uri="{FF2B5EF4-FFF2-40B4-BE49-F238E27FC236}">
                <a16:creationId xmlns:a16="http://schemas.microsoft.com/office/drawing/2014/main" id="{6ADFEF13-BD92-453F-AC0C-A6D4C5957BA2}"/>
              </a:ext>
            </a:extLst>
          </p:cNvPr>
          <p:cNvSpPr/>
          <p:nvPr/>
        </p:nvSpPr>
        <p:spPr>
          <a:xfrm>
            <a:off x="2000250" y="1117966"/>
            <a:ext cx="2133600" cy="59804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Content Placeholder 3">
            <a:extLst>
              <a:ext uri="{FF2B5EF4-FFF2-40B4-BE49-F238E27FC236}">
                <a16:creationId xmlns:a16="http://schemas.microsoft.com/office/drawing/2014/main" id="{77AAC167-7930-4489-A0E8-7EC4E1F8DA1A}"/>
              </a:ext>
            </a:extLst>
          </p:cNvPr>
          <p:cNvPicPr>
            <a:picLocks noGrp="1" noChangeAspect="1"/>
          </p:cNvPicPr>
          <p:nvPr>
            <p:ph idx="1"/>
          </p:nvPr>
        </p:nvPicPr>
        <p:blipFill>
          <a:blip r:embed="rId3"/>
          <a:stretch>
            <a:fillRect/>
          </a:stretch>
        </p:blipFill>
        <p:spPr>
          <a:xfrm>
            <a:off x="9627028" y="3962400"/>
            <a:ext cx="2309881" cy="2895600"/>
          </a:xfrm>
          <a:prstGeom prst="rect">
            <a:avLst/>
          </a:prstGeom>
        </p:spPr>
      </p:pic>
    </p:spTree>
    <p:extLst>
      <p:ext uri="{BB962C8B-B14F-4D97-AF65-F5344CB8AC3E}">
        <p14:creationId xmlns:p14="http://schemas.microsoft.com/office/powerpoint/2010/main" val="2050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6174-2562-44C8-A3D4-59075ED54F64}"/>
              </a:ext>
            </a:extLst>
          </p:cNvPr>
          <p:cNvSpPr>
            <a:spLocks noGrp="1"/>
          </p:cNvSpPr>
          <p:nvPr>
            <p:ph type="title"/>
          </p:nvPr>
        </p:nvSpPr>
        <p:spPr/>
        <p:txBody>
          <a:bodyPr/>
          <a:lstStyle/>
          <a:p>
            <a:r>
              <a:rPr lang="en-US" dirty="0"/>
              <a:t>Read </a:t>
            </a:r>
            <a:r>
              <a:rPr lang="en-US" dirty="0" err="1"/>
              <a:t>Alouds</a:t>
            </a:r>
            <a:endParaRPr lang="en-US" dirty="0"/>
          </a:p>
        </p:txBody>
      </p:sp>
      <p:sp>
        <p:nvSpPr>
          <p:cNvPr id="3" name="Content Placeholder 2">
            <a:extLst>
              <a:ext uri="{FF2B5EF4-FFF2-40B4-BE49-F238E27FC236}">
                <a16:creationId xmlns:a16="http://schemas.microsoft.com/office/drawing/2014/main" id="{45ADFE21-1FB9-4944-9C5E-ADC83995AA38}"/>
              </a:ext>
            </a:extLst>
          </p:cNvPr>
          <p:cNvSpPr>
            <a:spLocks noGrp="1"/>
          </p:cNvSpPr>
          <p:nvPr>
            <p:ph idx="1"/>
          </p:nvPr>
        </p:nvSpPr>
        <p:spPr>
          <a:xfrm>
            <a:off x="1451579" y="2015732"/>
            <a:ext cx="9847792" cy="3829897"/>
          </a:xfrm>
        </p:spPr>
        <p:txBody>
          <a:bodyPr>
            <a:normAutofit lnSpcReduction="10000"/>
          </a:bodyPr>
          <a:lstStyle/>
          <a:p>
            <a:r>
              <a:rPr lang="en-US" sz="2800" dirty="0"/>
              <a:t>Reading aloud is the foundation for literacy development. </a:t>
            </a:r>
          </a:p>
          <a:p>
            <a:r>
              <a:rPr lang="en-US" sz="2800" dirty="0"/>
              <a:t>It is the single most important activity for reading success (</a:t>
            </a:r>
            <a:r>
              <a:rPr lang="en-US" sz="2800" dirty="0" err="1"/>
              <a:t>Bredekamp</a:t>
            </a:r>
            <a:r>
              <a:rPr lang="en-US" sz="2800" dirty="0"/>
              <a:t>, Copple, &amp; Neuman, 2000). </a:t>
            </a:r>
          </a:p>
          <a:p>
            <a:r>
              <a:rPr lang="en-US" sz="2800" dirty="0"/>
              <a:t>It provides children with a demonstration of phrased, fluent reading (Fountas &amp; Pinnell, 1996). </a:t>
            </a:r>
          </a:p>
          <a:p>
            <a:r>
              <a:rPr lang="en-US" sz="2800" dirty="0"/>
              <a:t>It reveals the rewards of reading, and develops the listener's interest in books and desire to be a reader (Mooney, 1990).</a:t>
            </a:r>
          </a:p>
        </p:txBody>
      </p:sp>
      <p:pic>
        <p:nvPicPr>
          <p:cNvPr id="4" name="Picture 3">
            <a:extLst>
              <a:ext uri="{FF2B5EF4-FFF2-40B4-BE49-F238E27FC236}">
                <a16:creationId xmlns:a16="http://schemas.microsoft.com/office/drawing/2014/main" id="{CAF4864E-6073-47F5-841A-F14DB2438A06}"/>
              </a:ext>
            </a:extLst>
          </p:cNvPr>
          <p:cNvPicPr>
            <a:picLocks noChangeAspect="1"/>
          </p:cNvPicPr>
          <p:nvPr/>
        </p:nvPicPr>
        <p:blipFill>
          <a:blip r:embed="rId3"/>
          <a:stretch>
            <a:fillRect/>
          </a:stretch>
        </p:blipFill>
        <p:spPr>
          <a:xfrm>
            <a:off x="8258855" y="158357"/>
            <a:ext cx="2466975" cy="1857375"/>
          </a:xfrm>
          <a:prstGeom prst="rect">
            <a:avLst/>
          </a:prstGeom>
        </p:spPr>
      </p:pic>
    </p:spTree>
    <p:extLst>
      <p:ext uri="{BB962C8B-B14F-4D97-AF65-F5344CB8AC3E}">
        <p14:creationId xmlns:p14="http://schemas.microsoft.com/office/powerpoint/2010/main" val="224990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3360-4859-4713-B163-53040A558E15}"/>
              </a:ext>
            </a:extLst>
          </p:cNvPr>
          <p:cNvSpPr>
            <a:spLocks noGrp="1"/>
          </p:cNvSpPr>
          <p:nvPr>
            <p:ph type="title"/>
          </p:nvPr>
        </p:nvSpPr>
        <p:spPr>
          <a:xfrm>
            <a:off x="408842" y="342420"/>
            <a:ext cx="10499790" cy="1309917"/>
          </a:xfrm>
        </p:spPr>
        <p:txBody>
          <a:bodyPr>
            <a:normAutofit/>
          </a:bodyPr>
          <a:lstStyle/>
          <a:p>
            <a:r>
              <a:rPr lang="en-US" b="1" i="1" dirty="0"/>
              <a:t>Best Ever Literacy Survival Tips: 72 Lessons That You Can’t Teach Without </a:t>
            </a:r>
            <a:r>
              <a:rPr lang="en-US" dirty="0"/>
              <a:t>By Lori D. </a:t>
            </a:r>
            <a:r>
              <a:rPr lang="en-US" dirty="0" err="1"/>
              <a:t>Oczkus</a:t>
            </a:r>
            <a:endParaRPr lang="en-US" dirty="0"/>
          </a:p>
        </p:txBody>
      </p:sp>
      <p:pic>
        <p:nvPicPr>
          <p:cNvPr id="4" name="Picture 3">
            <a:extLst>
              <a:ext uri="{FF2B5EF4-FFF2-40B4-BE49-F238E27FC236}">
                <a16:creationId xmlns:a16="http://schemas.microsoft.com/office/drawing/2014/main" id="{9934502A-3943-4A4B-B736-1F53B4BB2417}"/>
              </a:ext>
            </a:extLst>
          </p:cNvPr>
          <p:cNvPicPr>
            <a:picLocks noChangeAspect="1"/>
          </p:cNvPicPr>
          <p:nvPr/>
        </p:nvPicPr>
        <p:blipFill>
          <a:blip r:embed="rId2"/>
          <a:stretch>
            <a:fillRect/>
          </a:stretch>
        </p:blipFill>
        <p:spPr>
          <a:xfrm>
            <a:off x="7576457" y="2015732"/>
            <a:ext cx="3069771" cy="3981109"/>
          </a:xfrm>
          <a:prstGeom prst="rect">
            <a:avLst/>
          </a:prstGeom>
        </p:spPr>
      </p:pic>
      <p:sp>
        <p:nvSpPr>
          <p:cNvPr id="6" name="Rectangle 5">
            <a:extLst>
              <a:ext uri="{FF2B5EF4-FFF2-40B4-BE49-F238E27FC236}">
                <a16:creationId xmlns:a16="http://schemas.microsoft.com/office/drawing/2014/main" id="{7CA82244-654E-4A4B-8D0F-997D0961D68D}"/>
              </a:ext>
            </a:extLst>
          </p:cNvPr>
          <p:cNvSpPr/>
          <p:nvPr/>
        </p:nvSpPr>
        <p:spPr>
          <a:xfrm>
            <a:off x="1353417" y="2364018"/>
            <a:ext cx="5830455" cy="2798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Chapter 2: </a:t>
            </a:r>
          </a:p>
          <a:p>
            <a:endParaRPr lang="en-US" sz="3200" dirty="0"/>
          </a:p>
          <a:p>
            <a:r>
              <a:rPr lang="en-US" sz="3200" dirty="0"/>
              <a:t>The Power of Reading Aloud to Your Students:  Guidelines and Top 5 Read-Aloud Strategies</a:t>
            </a:r>
          </a:p>
        </p:txBody>
      </p:sp>
    </p:spTree>
    <p:extLst>
      <p:ext uri="{BB962C8B-B14F-4D97-AF65-F5344CB8AC3E}">
        <p14:creationId xmlns:p14="http://schemas.microsoft.com/office/powerpoint/2010/main" val="8768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850741-D147-4BD5-A701-58AB007A3AB4}"/>
              </a:ext>
            </a:extLst>
          </p:cNvPr>
          <p:cNvSpPr txBox="1"/>
          <p:nvPr/>
        </p:nvSpPr>
        <p:spPr>
          <a:xfrm>
            <a:off x="680186" y="403748"/>
            <a:ext cx="7743491" cy="923330"/>
          </a:xfrm>
          <a:prstGeom prst="rect">
            <a:avLst/>
          </a:prstGeom>
          <a:noFill/>
        </p:spPr>
        <p:txBody>
          <a:bodyPr wrap="square" rtlCol="0">
            <a:spAutoFit/>
          </a:bodyPr>
          <a:lstStyle/>
          <a:p>
            <a:r>
              <a:rPr lang="en-US" sz="5400" dirty="0"/>
              <a:t>Today’s Goals</a:t>
            </a:r>
          </a:p>
        </p:txBody>
      </p:sp>
      <p:sp>
        <p:nvSpPr>
          <p:cNvPr id="11" name="Content Placeholder 10">
            <a:extLst>
              <a:ext uri="{FF2B5EF4-FFF2-40B4-BE49-F238E27FC236}">
                <a16:creationId xmlns:a16="http://schemas.microsoft.com/office/drawing/2014/main" id="{84160B0C-2844-437F-90C8-04C29520D647}"/>
              </a:ext>
            </a:extLst>
          </p:cNvPr>
          <p:cNvSpPr>
            <a:spLocks noGrp="1"/>
          </p:cNvSpPr>
          <p:nvPr>
            <p:ph sz="half" idx="2"/>
          </p:nvPr>
        </p:nvSpPr>
        <p:spPr>
          <a:xfrm>
            <a:off x="680186" y="1779814"/>
            <a:ext cx="11288657" cy="4131129"/>
          </a:xfrm>
        </p:spPr>
        <p:txBody>
          <a:bodyPr>
            <a:normAutofit lnSpcReduction="10000"/>
          </a:bodyPr>
          <a:lstStyle/>
          <a:p>
            <a:pPr marL="457200" lvl="1" indent="0">
              <a:buNone/>
            </a:pPr>
            <a:r>
              <a:rPr lang="en-US" sz="3200" dirty="0"/>
              <a:t>1</a:t>
            </a:r>
            <a:r>
              <a:rPr lang="en-US" sz="2800" dirty="0"/>
              <a:t>. Foundational Skills – Ample Practice for Struggling Students</a:t>
            </a:r>
          </a:p>
          <a:p>
            <a:pPr marL="457200" lvl="1" indent="0">
              <a:buNone/>
            </a:pPr>
            <a:r>
              <a:rPr lang="en-US" sz="2800" dirty="0"/>
              <a:t>2. Scaffolded Instruction - Gradual Release of Responsibility Approach</a:t>
            </a:r>
          </a:p>
          <a:p>
            <a:pPr marL="914400" lvl="2" indent="0">
              <a:buNone/>
            </a:pPr>
            <a:r>
              <a:rPr lang="en-US" sz="2800" dirty="0"/>
              <a:t>	a. Read </a:t>
            </a:r>
            <a:r>
              <a:rPr lang="en-US" sz="2800" dirty="0" err="1"/>
              <a:t>Alouds</a:t>
            </a:r>
            <a:endParaRPr lang="en-US" sz="2800" dirty="0"/>
          </a:p>
          <a:p>
            <a:pPr marL="914400" lvl="2" indent="0">
              <a:buNone/>
            </a:pPr>
            <a:r>
              <a:rPr lang="en-US" sz="2800" dirty="0"/>
              <a:t>	b. Shared Reading</a:t>
            </a:r>
          </a:p>
          <a:p>
            <a:pPr marL="914400" lvl="2" indent="0">
              <a:buNone/>
            </a:pPr>
            <a:r>
              <a:rPr lang="en-US" sz="2800" dirty="0"/>
              <a:t>	c. Guided Reading</a:t>
            </a:r>
          </a:p>
          <a:p>
            <a:pPr marL="914400" lvl="2" indent="0">
              <a:buNone/>
            </a:pPr>
            <a:r>
              <a:rPr lang="en-US" sz="2800" dirty="0"/>
              <a:t>	d. Independent Reading</a:t>
            </a:r>
          </a:p>
          <a:p>
            <a:pPr marL="457200" lvl="1" indent="0">
              <a:buNone/>
            </a:pPr>
            <a:r>
              <a:rPr lang="en-US" sz="3000" dirty="0"/>
              <a:t>3. Building Stamina</a:t>
            </a:r>
          </a:p>
          <a:p>
            <a:pPr marL="914400" lvl="2" indent="0">
              <a:buNone/>
            </a:pPr>
            <a:endParaRPr lang="en-US" sz="3200" dirty="0"/>
          </a:p>
          <a:p>
            <a:pPr marL="914400" lvl="2" indent="0">
              <a:buNone/>
            </a:pPr>
            <a:endParaRPr lang="en-US" sz="3200" dirty="0"/>
          </a:p>
        </p:txBody>
      </p:sp>
    </p:spTree>
    <p:extLst>
      <p:ext uri="{BB962C8B-B14F-4D97-AF65-F5344CB8AC3E}">
        <p14:creationId xmlns:p14="http://schemas.microsoft.com/office/powerpoint/2010/main" val="2771661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9F14-3C7C-400A-8EEA-6AC1305C9C68}"/>
              </a:ext>
            </a:extLst>
          </p:cNvPr>
          <p:cNvSpPr>
            <a:spLocks noGrp="1"/>
          </p:cNvSpPr>
          <p:nvPr>
            <p:ph type="title"/>
          </p:nvPr>
        </p:nvSpPr>
        <p:spPr/>
        <p:txBody>
          <a:bodyPr/>
          <a:lstStyle/>
          <a:p>
            <a:r>
              <a:rPr lang="en-US" dirty="0"/>
              <a:t>Lori’s Top 5 Surefire Strategies for Reading Aloud</a:t>
            </a:r>
          </a:p>
        </p:txBody>
      </p:sp>
      <p:sp>
        <p:nvSpPr>
          <p:cNvPr id="3" name="Content Placeholder 2">
            <a:extLst>
              <a:ext uri="{FF2B5EF4-FFF2-40B4-BE49-F238E27FC236}">
                <a16:creationId xmlns:a16="http://schemas.microsoft.com/office/drawing/2014/main" id="{91E12DA3-7BB1-4ABA-BDE6-9416D899C227}"/>
              </a:ext>
            </a:extLst>
          </p:cNvPr>
          <p:cNvSpPr>
            <a:spLocks noGrp="1"/>
          </p:cNvSpPr>
          <p:nvPr>
            <p:ph idx="1"/>
          </p:nvPr>
        </p:nvSpPr>
        <p:spPr>
          <a:xfrm>
            <a:off x="1451579" y="2015732"/>
            <a:ext cx="10146863" cy="3823594"/>
          </a:xfrm>
        </p:spPr>
        <p:txBody>
          <a:bodyPr>
            <a:normAutofit/>
          </a:bodyPr>
          <a:lstStyle/>
          <a:p>
            <a:pPr marL="514350" indent="-514350">
              <a:buAutoNum type="arabicPeriod"/>
            </a:pPr>
            <a:r>
              <a:rPr lang="en-US" sz="2800" dirty="0"/>
              <a:t>Read Aloud 5-7 Times a Day</a:t>
            </a:r>
          </a:p>
          <a:p>
            <a:pPr marL="971550" lvl="1" indent="-514350">
              <a:buAutoNum type="alphaLcPeriod"/>
            </a:pPr>
            <a:r>
              <a:rPr lang="en-US" sz="2600" dirty="0"/>
              <a:t>One Read-Aloud to Build Comprehension and Stamina (10 min)</a:t>
            </a:r>
          </a:p>
          <a:p>
            <a:pPr marL="971550" lvl="1" indent="-514350">
              <a:buAutoNum type="alphaLcPeriod"/>
            </a:pPr>
            <a:r>
              <a:rPr lang="en-US" sz="2600" dirty="0"/>
              <a:t>The rest are 1-3 minute “quick reads”</a:t>
            </a:r>
          </a:p>
        </p:txBody>
      </p:sp>
      <p:pic>
        <p:nvPicPr>
          <p:cNvPr id="4" name="Picture 3">
            <a:extLst>
              <a:ext uri="{FF2B5EF4-FFF2-40B4-BE49-F238E27FC236}">
                <a16:creationId xmlns:a16="http://schemas.microsoft.com/office/drawing/2014/main" id="{FA7CA650-365D-4758-9D8A-E122A9DEC91B}"/>
              </a:ext>
            </a:extLst>
          </p:cNvPr>
          <p:cNvPicPr>
            <a:picLocks noChangeAspect="1"/>
          </p:cNvPicPr>
          <p:nvPr/>
        </p:nvPicPr>
        <p:blipFill>
          <a:blip r:embed="rId2"/>
          <a:stretch>
            <a:fillRect/>
          </a:stretch>
        </p:blipFill>
        <p:spPr>
          <a:xfrm>
            <a:off x="386765" y="4080322"/>
            <a:ext cx="2466975" cy="1847850"/>
          </a:xfrm>
          <a:prstGeom prst="rect">
            <a:avLst/>
          </a:prstGeom>
        </p:spPr>
      </p:pic>
      <p:pic>
        <p:nvPicPr>
          <p:cNvPr id="5" name="Picture 4">
            <a:extLst>
              <a:ext uri="{FF2B5EF4-FFF2-40B4-BE49-F238E27FC236}">
                <a16:creationId xmlns:a16="http://schemas.microsoft.com/office/drawing/2014/main" id="{643A5FAD-E70C-44E4-8E59-C4034CFB29C4}"/>
              </a:ext>
            </a:extLst>
          </p:cNvPr>
          <p:cNvPicPr>
            <a:picLocks noChangeAspect="1"/>
          </p:cNvPicPr>
          <p:nvPr/>
        </p:nvPicPr>
        <p:blipFill>
          <a:blip r:embed="rId3"/>
          <a:stretch>
            <a:fillRect/>
          </a:stretch>
        </p:blipFill>
        <p:spPr>
          <a:xfrm>
            <a:off x="10378740" y="4089507"/>
            <a:ext cx="1426495" cy="1911797"/>
          </a:xfrm>
          <a:prstGeom prst="rect">
            <a:avLst/>
          </a:prstGeom>
        </p:spPr>
      </p:pic>
      <p:pic>
        <p:nvPicPr>
          <p:cNvPr id="6" name="Picture 5">
            <a:extLst>
              <a:ext uri="{FF2B5EF4-FFF2-40B4-BE49-F238E27FC236}">
                <a16:creationId xmlns:a16="http://schemas.microsoft.com/office/drawing/2014/main" id="{3CD2E1A5-219E-4BDD-81EB-33009E65C052}"/>
              </a:ext>
            </a:extLst>
          </p:cNvPr>
          <p:cNvPicPr>
            <a:picLocks noChangeAspect="1"/>
          </p:cNvPicPr>
          <p:nvPr/>
        </p:nvPicPr>
        <p:blipFill>
          <a:blip r:embed="rId4"/>
          <a:stretch>
            <a:fillRect/>
          </a:stretch>
        </p:blipFill>
        <p:spPr>
          <a:xfrm>
            <a:off x="8735914" y="4089507"/>
            <a:ext cx="1273226" cy="1911797"/>
          </a:xfrm>
          <a:prstGeom prst="rect">
            <a:avLst/>
          </a:prstGeom>
        </p:spPr>
      </p:pic>
      <p:pic>
        <p:nvPicPr>
          <p:cNvPr id="8" name="Picture 7">
            <a:extLst>
              <a:ext uri="{FF2B5EF4-FFF2-40B4-BE49-F238E27FC236}">
                <a16:creationId xmlns:a16="http://schemas.microsoft.com/office/drawing/2014/main" id="{CE3EE885-3D72-41CF-8CF3-8B92746DF905}"/>
              </a:ext>
            </a:extLst>
          </p:cNvPr>
          <p:cNvPicPr>
            <a:picLocks noChangeAspect="1"/>
          </p:cNvPicPr>
          <p:nvPr/>
        </p:nvPicPr>
        <p:blipFill rotWithShape="1">
          <a:blip r:embed="rId5"/>
          <a:srcRect l="16178" r="17213"/>
          <a:stretch/>
        </p:blipFill>
        <p:spPr>
          <a:xfrm>
            <a:off x="3200360" y="4089814"/>
            <a:ext cx="1273227" cy="1911490"/>
          </a:xfrm>
          <a:prstGeom prst="rect">
            <a:avLst/>
          </a:prstGeom>
        </p:spPr>
      </p:pic>
      <p:pic>
        <p:nvPicPr>
          <p:cNvPr id="9" name="Picture 8">
            <a:extLst>
              <a:ext uri="{FF2B5EF4-FFF2-40B4-BE49-F238E27FC236}">
                <a16:creationId xmlns:a16="http://schemas.microsoft.com/office/drawing/2014/main" id="{9954C2D4-CA6E-45F8-93B0-86B4391A83E4}"/>
              </a:ext>
            </a:extLst>
          </p:cNvPr>
          <p:cNvPicPr>
            <a:picLocks noChangeAspect="1"/>
          </p:cNvPicPr>
          <p:nvPr/>
        </p:nvPicPr>
        <p:blipFill>
          <a:blip r:embed="rId6"/>
          <a:stretch>
            <a:fillRect/>
          </a:stretch>
        </p:blipFill>
        <p:spPr>
          <a:xfrm>
            <a:off x="4869224" y="4016376"/>
            <a:ext cx="1954330" cy="1954330"/>
          </a:xfrm>
          <a:prstGeom prst="rect">
            <a:avLst/>
          </a:prstGeom>
        </p:spPr>
      </p:pic>
      <p:pic>
        <p:nvPicPr>
          <p:cNvPr id="10" name="Picture 9">
            <a:extLst>
              <a:ext uri="{FF2B5EF4-FFF2-40B4-BE49-F238E27FC236}">
                <a16:creationId xmlns:a16="http://schemas.microsoft.com/office/drawing/2014/main" id="{C3B55E4D-337E-416F-BA4B-1FE063BBFC2B}"/>
              </a:ext>
            </a:extLst>
          </p:cNvPr>
          <p:cNvPicPr>
            <a:picLocks noChangeAspect="1"/>
          </p:cNvPicPr>
          <p:nvPr/>
        </p:nvPicPr>
        <p:blipFill>
          <a:blip r:embed="rId7"/>
          <a:stretch>
            <a:fillRect/>
          </a:stretch>
        </p:blipFill>
        <p:spPr>
          <a:xfrm>
            <a:off x="6991967" y="4058909"/>
            <a:ext cx="1484454" cy="1911797"/>
          </a:xfrm>
          <a:prstGeom prst="rect">
            <a:avLst/>
          </a:prstGeom>
        </p:spPr>
      </p:pic>
    </p:spTree>
    <p:extLst>
      <p:ext uri="{BB962C8B-B14F-4D97-AF65-F5344CB8AC3E}">
        <p14:creationId xmlns:p14="http://schemas.microsoft.com/office/powerpoint/2010/main" val="1543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DD417F-88CC-4305-9855-2839DB73169A}"/>
              </a:ext>
            </a:extLst>
          </p:cNvPr>
          <p:cNvSpPr>
            <a:spLocks noGrp="1"/>
          </p:cNvSpPr>
          <p:nvPr>
            <p:ph idx="1"/>
          </p:nvPr>
        </p:nvSpPr>
        <p:spPr>
          <a:xfrm>
            <a:off x="1082610" y="251221"/>
            <a:ext cx="9603275" cy="1930626"/>
          </a:xfrm>
        </p:spPr>
        <p:txBody>
          <a:bodyPr>
            <a:normAutofit/>
          </a:bodyPr>
          <a:lstStyle/>
          <a:p>
            <a:pPr marL="0" indent="0">
              <a:buNone/>
            </a:pPr>
            <a:r>
              <a:rPr lang="en-US" sz="2800" dirty="0"/>
              <a:t>#2: Senses Alert</a:t>
            </a:r>
          </a:p>
          <a:p>
            <a:pPr marL="457200" lvl="1" indent="0">
              <a:buNone/>
            </a:pPr>
            <a:r>
              <a:rPr lang="en-US" sz="2600" dirty="0"/>
              <a:t> Bring attention to words, phrases sentences that require them to  	use their senses.</a:t>
            </a:r>
          </a:p>
          <a:p>
            <a:pPr marL="457200" lvl="1" indent="0">
              <a:buNone/>
            </a:pPr>
            <a:endParaRPr lang="en-US" sz="2600" dirty="0"/>
          </a:p>
          <a:p>
            <a:pPr marL="457200" lvl="1" indent="0">
              <a:buNone/>
            </a:pPr>
            <a:endParaRPr lang="en-US" sz="2600" dirty="0"/>
          </a:p>
          <a:p>
            <a:pPr marL="971550" lvl="1" indent="-514350">
              <a:buFont typeface="+mj-lt"/>
              <a:buAutoNum type="alphaLcPeriod"/>
            </a:pPr>
            <a:endParaRPr lang="en-US" sz="2600" dirty="0"/>
          </a:p>
          <a:p>
            <a:pPr marL="971550" lvl="1" indent="-514350">
              <a:buFont typeface="+mj-lt"/>
              <a:buAutoNum type="alphaLcPeriod"/>
            </a:pPr>
            <a:endParaRPr lang="en-US" sz="2600" dirty="0"/>
          </a:p>
        </p:txBody>
      </p:sp>
      <p:pic>
        <p:nvPicPr>
          <p:cNvPr id="4" name="Picture 3">
            <a:extLst>
              <a:ext uri="{FF2B5EF4-FFF2-40B4-BE49-F238E27FC236}">
                <a16:creationId xmlns:a16="http://schemas.microsoft.com/office/drawing/2014/main" id="{0D3EA291-0FFE-4D6B-81F7-E665B93201DB}"/>
              </a:ext>
            </a:extLst>
          </p:cNvPr>
          <p:cNvPicPr>
            <a:picLocks noChangeAspect="1"/>
          </p:cNvPicPr>
          <p:nvPr/>
        </p:nvPicPr>
        <p:blipFill rotWithShape="1">
          <a:blip r:embed="rId2"/>
          <a:srcRect t="28020"/>
          <a:stretch/>
        </p:blipFill>
        <p:spPr>
          <a:xfrm>
            <a:off x="3803536" y="1895306"/>
            <a:ext cx="4161422" cy="1497685"/>
          </a:xfrm>
          <a:prstGeom prst="rect">
            <a:avLst/>
          </a:prstGeom>
        </p:spPr>
      </p:pic>
      <p:sp>
        <p:nvSpPr>
          <p:cNvPr id="5" name="TextBox 4">
            <a:extLst>
              <a:ext uri="{FF2B5EF4-FFF2-40B4-BE49-F238E27FC236}">
                <a16:creationId xmlns:a16="http://schemas.microsoft.com/office/drawing/2014/main" id="{C00491B1-A6D2-4A36-B480-1619DB66FEC5}"/>
              </a:ext>
            </a:extLst>
          </p:cNvPr>
          <p:cNvSpPr txBox="1"/>
          <p:nvPr/>
        </p:nvSpPr>
        <p:spPr>
          <a:xfrm>
            <a:off x="1294362" y="3825932"/>
            <a:ext cx="9603275" cy="2246769"/>
          </a:xfrm>
          <a:prstGeom prst="rect">
            <a:avLst/>
          </a:prstGeom>
          <a:noFill/>
        </p:spPr>
        <p:txBody>
          <a:bodyPr wrap="square" rtlCol="0">
            <a:spAutoFit/>
          </a:bodyPr>
          <a:lstStyle/>
          <a:p>
            <a:r>
              <a:rPr lang="en-US" sz="2800" dirty="0"/>
              <a:t>#3:  </a:t>
            </a:r>
            <a:r>
              <a:rPr lang="en-US" sz="2800" dirty="0" err="1"/>
              <a:t>PartnerTalk</a:t>
            </a:r>
            <a:r>
              <a:rPr lang="en-US" sz="2800" dirty="0"/>
              <a:t>/Discussion Starters</a:t>
            </a:r>
          </a:p>
          <a:p>
            <a:pPr lvl="1"/>
            <a:r>
              <a:rPr lang="en-US" sz="2800" dirty="0"/>
              <a:t>  Before and after read-</a:t>
            </a:r>
            <a:r>
              <a:rPr lang="en-US" sz="2800" dirty="0" err="1"/>
              <a:t>alouds</a:t>
            </a:r>
            <a:endParaRPr lang="en-US" sz="2800" dirty="0"/>
          </a:p>
          <a:p>
            <a:endParaRPr lang="en-US" dirty="0">
              <a:hlinkClick r:id="rId3"/>
            </a:endParaRPr>
          </a:p>
          <a:p>
            <a:r>
              <a:rPr lang="en-US" sz="2400" dirty="0">
                <a:hlinkClick r:id="rId3"/>
              </a:rPr>
              <a:t>http://www.illinoisliteracyinaction.org/uploads/4/0/7/1/40712613/collaborative_conversation_sentence_stems_f2017.pdf</a:t>
            </a:r>
            <a:endParaRPr lang="en-US" sz="2400" dirty="0"/>
          </a:p>
          <a:p>
            <a:endParaRPr lang="en-US" dirty="0"/>
          </a:p>
        </p:txBody>
      </p:sp>
      <p:sp>
        <p:nvSpPr>
          <p:cNvPr id="6" name="Speech Bubble: Oval 5">
            <a:extLst>
              <a:ext uri="{FF2B5EF4-FFF2-40B4-BE49-F238E27FC236}">
                <a16:creationId xmlns:a16="http://schemas.microsoft.com/office/drawing/2014/main" id="{DCA0B4BD-06B2-4519-A34C-584C8ABFC67B}"/>
              </a:ext>
            </a:extLst>
          </p:cNvPr>
          <p:cNvSpPr/>
          <p:nvPr/>
        </p:nvSpPr>
        <p:spPr>
          <a:xfrm>
            <a:off x="8322594" y="3467243"/>
            <a:ext cx="2091991" cy="1112513"/>
          </a:xfrm>
          <a:prstGeom prst="wedgeEllipseCallout">
            <a:avLst>
              <a:gd name="adj1" fmla="val -89081"/>
              <a:gd name="adj2" fmla="val 480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0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19E4A2-05AE-400A-9C63-A723AFD133E2}"/>
              </a:ext>
            </a:extLst>
          </p:cNvPr>
          <p:cNvSpPr>
            <a:spLocks noGrp="1"/>
          </p:cNvSpPr>
          <p:nvPr>
            <p:ph type="body" idx="1"/>
          </p:nvPr>
        </p:nvSpPr>
        <p:spPr>
          <a:xfrm>
            <a:off x="1283368" y="804163"/>
            <a:ext cx="4812632" cy="801943"/>
          </a:xfrm>
        </p:spPr>
        <p:txBody>
          <a:bodyPr>
            <a:noAutofit/>
          </a:bodyPr>
          <a:lstStyle/>
          <a:p>
            <a:r>
              <a:rPr lang="en-US" sz="2800" dirty="0"/>
              <a:t>4. Literacy Mystery Boxes</a:t>
            </a:r>
          </a:p>
        </p:txBody>
      </p:sp>
      <p:pic>
        <p:nvPicPr>
          <p:cNvPr id="12" name="Content Placeholder 11">
            <a:extLst>
              <a:ext uri="{FF2B5EF4-FFF2-40B4-BE49-F238E27FC236}">
                <a16:creationId xmlns:a16="http://schemas.microsoft.com/office/drawing/2014/main" id="{BBCD28DC-8827-42A1-B327-06F8B1980AB2}"/>
              </a:ext>
            </a:extLst>
          </p:cNvPr>
          <p:cNvPicPr>
            <a:picLocks noGrp="1" noChangeAspect="1"/>
          </p:cNvPicPr>
          <p:nvPr>
            <p:ph sz="half" idx="2"/>
          </p:nvPr>
        </p:nvPicPr>
        <p:blipFill>
          <a:blip r:embed="rId2"/>
          <a:stretch>
            <a:fillRect/>
          </a:stretch>
        </p:blipFill>
        <p:spPr>
          <a:xfrm>
            <a:off x="1450848" y="2298802"/>
            <a:ext cx="4184940" cy="3321382"/>
          </a:xfrm>
          <a:prstGeom prst="rect">
            <a:avLst/>
          </a:prstGeom>
        </p:spPr>
      </p:pic>
      <p:sp>
        <p:nvSpPr>
          <p:cNvPr id="10" name="Text Placeholder 9">
            <a:extLst>
              <a:ext uri="{FF2B5EF4-FFF2-40B4-BE49-F238E27FC236}">
                <a16:creationId xmlns:a16="http://schemas.microsoft.com/office/drawing/2014/main" id="{6CC8A09C-FA15-49F0-8F1E-9073E10BCE11}"/>
              </a:ext>
            </a:extLst>
          </p:cNvPr>
          <p:cNvSpPr>
            <a:spLocks noGrp="1"/>
          </p:cNvSpPr>
          <p:nvPr>
            <p:ph type="body" sz="quarter" idx="3"/>
          </p:nvPr>
        </p:nvSpPr>
        <p:spPr>
          <a:xfrm>
            <a:off x="6444445" y="804163"/>
            <a:ext cx="5330460" cy="802237"/>
          </a:xfrm>
        </p:spPr>
        <p:txBody>
          <a:bodyPr>
            <a:noAutofit/>
          </a:bodyPr>
          <a:lstStyle/>
          <a:p>
            <a:r>
              <a:rPr lang="en-US" sz="2800" dirty="0"/>
              <a:t>5. Interactive Engagement</a:t>
            </a:r>
          </a:p>
        </p:txBody>
      </p:sp>
      <p:pic>
        <p:nvPicPr>
          <p:cNvPr id="13" name="Content Placeholder 12">
            <a:extLst>
              <a:ext uri="{FF2B5EF4-FFF2-40B4-BE49-F238E27FC236}">
                <a16:creationId xmlns:a16="http://schemas.microsoft.com/office/drawing/2014/main" id="{A5E0619A-EA2F-4436-85CA-61BEA6B6B769}"/>
              </a:ext>
            </a:extLst>
          </p:cNvPr>
          <p:cNvPicPr>
            <a:picLocks noGrp="1" noChangeAspect="1"/>
          </p:cNvPicPr>
          <p:nvPr>
            <p:ph sz="quarter" idx="4"/>
          </p:nvPr>
        </p:nvPicPr>
        <p:blipFill rotWithShape="1">
          <a:blip r:embed="rId3"/>
          <a:srcRect l="18584" t="39005" r="34710" b="25383"/>
          <a:stretch/>
        </p:blipFill>
        <p:spPr>
          <a:xfrm>
            <a:off x="6740277" y="1942483"/>
            <a:ext cx="2994778" cy="1712576"/>
          </a:xfrm>
          <a:prstGeom prst="rect">
            <a:avLst/>
          </a:prstGeom>
        </p:spPr>
      </p:pic>
      <p:pic>
        <p:nvPicPr>
          <p:cNvPr id="14" name="Picture 13">
            <a:extLst>
              <a:ext uri="{FF2B5EF4-FFF2-40B4-BE49-F238E27FC236}">
                <a16:creationId xmlns:a16="http://schemas.microsoft.com/office/drawing/2014/main" id="{EA59E629-4F7C-4D07-AB9E-EF62A93EC126}"/>
              </a:ext>
            </a:extLst>
          </p:cNvPr>
          <p:cNvPicPr>
            <a:picLocks noChangeAspect="1"/>
          </p:cNvPicPr>
          <p:nvPr/>
        </p:nvPicPr>
        <p:blipFill rotWithShape="1">
          <a:blip r:embed="rId4"/>
          <a:srcRect l="22938" t="13158" b="16640"/>
          <a:stretch/>
        </p:blipFill>
        <p:spPr>
          <a:xfrm>
            <a:off x="8160623" y="3959493"/>
            <a:ext cx="3110040" cy="2124886"/>
          </a:xfrm>
          <a:prstGeom prst="rect">
            <a:avLst/>
          </a:prstGeom>
        </p:spPr>
      </p:pic>
    </p:spTree>
    <p:extLst>
      <p:ext uri="{BB962C8B-B14F-4D97-AF65-F5344CB8AC3E}">
        <p14:creationId xmlns:p14="http://schemas.microsoft.com/office/powerpoint/2010/main" val="8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41A9-5A33-4618-B27B-D60425DF0187}"/>
              </a:ext>
            </a:extLst>
          </p:cNvPr>
          <p:cNvSpPr>
            <a:spLocks noGrp="1"/>
          </p:cNvSpPr>
          <p:nvPr>
            <p:ph type="title"/>
          </p:nvPr>
        </p:nvSpPr>
        <p:spPr>
          <a:xfrm>
            <a:off x="1028701" y="408215"/>
            <a:ext cx="10026152" cy="1452268"/>
          </a:xfrm>
        </p:spPr>
        <p:txBody>
          <a:bodyPr>
            <a:normAutofit/>
          </a:bodyPr>
          <a:lstStyle/>
          <a:p>
            <a:r>
              <a:rPr lang="en-US" sz="4000" dirty="0"/>
              <a:t>Read Aloud Resources</a:t>
            </a:r>
          </a:p>
        </p:txBody>
      </p:sp>
      <p:sp>
        <p:nvSpPr>
          <p:cNvPr id="3" name="Content Placeholder 2">
            <a:extLst>
              <a:ext uri="{FF2B5EF4-FFF2-40B4-BE49-F238E27FC236}">
                <a16:creationId xmlns:a16="http://schemas.microsoft.com/office/drawing/2014/main" id="{12E22862-A29B-4BF7-909D-D426003A850E}"/>
              </a:ext>
            </a:extLst>
          </p:cNvPr>
          <p:cNvSpPr>
            <a:spLocks noGrp="1"/>
          </p:cNvSpPr>
          <p:nvPr>
            <p:ph sz="half" idx="2"/>
          </p:nvPr>
        </p:nvSpPr>
        <p:spPr>
          <a:xfrm>
            <a:off x="1447191" y="3370773"/>
            <a:ext cx="4645152" cy="2644457"/>
          </a:xfrm>
        </p:spPr>
        <p:txBody>
          <a:bodyPr>
            <a:normAutofit lnSpcReduction="10000"/>
          </a:bodyPr>
          <a:lstStyle/>
          <a:p>
            <a:pPr marL="0" indent="0">
              <a:buNone/>
            </a:pPr>
            <a:r>
              <a:rPr lang="en-US" sz="2400" dirty="0"/>
              <a:t>Lessons for read aloud books, grades K–2</a:t>
            </a:r>
            <a:endParaRPr lang="en-US" sz="2400" dirty="0">
              <a:hlinkClick r:id="rId2"/>
            </a:endParaRPr>
          </a:p>
          <a:p>
            <a:endParaRPr lang="en-US" dirty="0">
              <a:hlinkClick r:id="rId2"/>
            </a:endParaRPr>
          </a:p>
          <a:p>
            <a:r>
              <a:rPr lang="en-US" dirty="0">
                <a:hlinkClick r:id="rId2"/>
              </a:rPr>
              <a:t>https://achievethecore.org/category/411/ela-literacy-lessons?filter_cat=788&amp;sort=name</a:t>
            </a:r>
            <a:endParaRPr lang="en-US" dirty="0"/>
          </a:p>
          <a:p>
            <a:endParaRPr lang="en-US" dirty="0"/>
          </a:p>
          <a:p>
            <a:endParaRPr lang="en-US" dirty="0"/>
          </a:p>
        </p:txBody>
      </p:sp>
      <p:sp>
        <p:nvSpPr>
          <p:cNvPr id="7" name="Content Placeholder 6">
            <a:extLst>
              <a:ext uri="{FF2B5EF4-FFF2-40B4-BE49-F238E27FC236}">
                <a16:creationId xmlns:a16="http://schemas.microsoft.com/office/drawing/2014/main" id="{F87EC44C-2D3E-4365-BF5B-16C4992E1787}"/>
              </a:ext>
            </a:extLst>
          </p:cNvPr>
          <p:cNvSpPr>
            <a:spLocks noGrp="1"/>
          </p:cNvSpPr>
          <p:nvPr>
            <p:ph sz="quarter" idx="4"/>
          </p:nvPr>
        </p:nvSpPr>
        <p:spPr>
          <a:xfrm>
            <a:off x="6409699" y="3370773"/>
            <a:ext cx="4645152" cy="2637371"/>
          </a:xfrm>
        </p:spPr>
        <p:txBody>
          <a:bodyPr>
            <a:normAutofit/>
          </a:bodyPr>
          <a:lstStyle/>
          <a:p>
            <a:pPr marL="0" indent="0">
              <a:buNone/>
            </a:pPr>
            <a:r>
              <a:rPr lang="en-US" sz="2400" dirty="0"/>
              <a:t>Suggested Read Aloud Titles – Grades K-8 Interactive Read Aloud With Accountable Talk </a:t>
            </a:r>
            <a:endParaRPr lang="en-US" sz="2400" dirty="0">
              <a:hlinkClick r:id="rId3"/>
            </a:endParaRPr>
          </a:p>
          <a:p>
            <a:r>
              <a:rPr lang="en-US" dirty="0">
                <a:hlinkClick r:id="rId3"/>
              </a:rPr>
              <a:t>http://readingandwritingproject.com/public/resources/booklists/archived/reading/interactive_read_aloud.pdf</a:t>
            </a:r>
            <a:endParaRPr lang="en-US" dirty="0"/>
          </a:p>
          <a:p>
            <a:endParaRPr lang="en-US" dirty="0"/>
          </a:p>
        </p:txBody>
      </p:sp>
      <p:sp>
        <p:nvSpPr>
          <p:cNvPr id="4" name="Rectangle: Beveled 3">
            <a:extLst>
              <a:ext uri="{FF2B5EF4-FFF2-40B4-BE49-F238E27FC236}">
                <a16:creationId xmlns:a16="http://schemas.microsoft.com/office/drawing/2014/main" id="{FE749B5B-31F8-4E4F-84F0-41A81A290595}"/>
              </a:ext>
            </a:extLst>
          </p:cNvPr>
          <p:cNvSpPr/>
          <p:nvPr/>
        </p:nvSpPr>
        <p:spPr>
          <a:xfrm>
            <a:off x="1393982" y="1952269"/>
            <a:ext cx="4698361" cy="1418504"/>
          </a:xfrm>
          <a:prstGeom prst="bevel">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696E685B-7401-4329-932B-DCB69E34D57E}"/>
              </a:ext>
            </a:extLst>
          </p:cNvPr>
          <p:cNvSpPr>
            <a:spLocks noGrp="1"/>
          </p:cNvSpPr>
          <p:nvPr>
            <p:ph type="body" idx="1"/>
          </p:nvPr>
        </p:nvSpPr>
        <p:spPr>
          <a:xfrm>
            <a:off x="1393982" y="1928762"/>
            <a:ext cx="4698361" cy="1253949"/>
          </a:xfrm>
        </p:spPr>
        <p:txBody>
          <a:bodyPr>
            <a:noAutofit/>
          </a:bodyPr>
          <a:lstStyle/>
          <a:p>
            <a:pPr algn="ctr"/>
            <a:endParaRPr lang="en-US" b="1" dirty="0"/>
          </a:p>
          <a:p>
            <a:pPr algn="ctr"/>
            <a:endParaRPr lang="en-US" b="1" dirty="0"/>
          </a:p>
          <a:p>
            <a:pPr algn="ctr"/>
            <a:endParaRPr lang="en-US" b="1" dirty="0"/>
          </a:p>
          <a:p>
            <a:pPr algn="ctr"/>
            <a:r>
              <a:rPr lang="en-US" b="1" dirty="0"/>
              <a:t>Student Achievement Partners Read aloud project</a:t>
            </a:r>
          </a:p>
        </p:txBody>
      </p:sp>
      <p:sp>
        <p:nvSpPr>
          <p:cNvPr id="10" name="Rectangle: Beveled 9">
            <a:extLst>
              <a:ext uri="{FF2B5EF4-FFF2-40B4-BE49-F238E27FC236}">
                <a16:creationId xmlns:a16="http://schemas.microsoft.com/office/drawing/2014/main" id="{0C7BBF63-5D6A-40A0-B6E6-C64C16ACECB9}"/>
              </a:ext>
            </a:extLst>
          </p:cNvPr>
          <p:cNvSpPr/>
          <p:nvPr/>
        </p:nvSpPr>
        <p:spPr>
          <a:xfrm>
            <a:off x="6531428" y="1964301"/>
            <a:ext cx="4523423" cy="1418504"/>
          </a:xfrm>
          <a:prstGeom prst="bevel">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ts val="1000"/>
              </a:spcBef>
              <a:buClr>
                <a:srgbClr val="B71E42"/>
              </a:buClr>
              <a:buSzPct val="100000"/>
            </a:pPr>
            <a:r>
              <a:rPr lang="en-US" sz="2200" b="1" cap="all" dirty="0">
                <a:solidFill>
                  <a:srgbClr val="B71E42"/>
                </a:solidFill>
              </a:rPr>
              <a:t>Teacher’s college Reading and Writing Project </a:t>
            </a:r>
          </a:p>
        </p:txBody>
      </p:sp>
    </p:spTree>
    <p:extLst>
      <p:ext uri="{BB962C8B-B14F-4D97-AF65-F5344CB8AC3E}">
        <p14:creationId xmlns:p14="http://schemas.microsoft.com/office/powerpoint/2010/main" val="1940566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81A9-4AF3-4A54-A74E-3F19F3E256E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7AAC167-7930-4489-A0E8-7EC4E1F8DA1A}"/>
              </a:ext>
            </a:extLst>
          </p:cNvPr>
          <p:cNvPicPr>
            <a:picLocks noGrp="1" noChangeAspect="1"/>
          </p:cNvPicPr>
          <p:nvPr>
            <p:ph idx="1"/>
          </p:nvPr>
        </p:nvPicPr>
        <p:blipFill>
          <a:blip r:embed="rId3"/>
          <a:stretch>
            <a:fillRect/>
          </a:stretch>
        </p:blipFill>
        <p:spPr>
          <a:xfrm>
            <a:off x="10940178" y="5358954"/>
            <a:ext cx="1103406" cy="1383198"/>
          </a:xfrm>
          <a:prstGeom prst="rect">
            <a:avLst/>
          </a:prstGeom>
        </p:spPr>
      </p:pic>
      <p:graphicFrame>
        <p:nvGraphicFramePr>
          <p:cNvPr id="5" name="Table 4">
            <a:extLst>
              <a:ext uri="{FF2B5EF4-FFF2-40B4-BE49-F238E27FC236}">
                <a16:creationId xmlns:a16="http://schemas.microsoft.com/office/drawing/2014/main" id="{0425A52A-33BD-4D3B-A173-EA20ACE1864F}"/>
              </a:ext>
            </a:extLst>
          </p:cNvPr>
          <p:cNvGraphicFramePr>
            <a:graphicFrameLocks noGrp="1"/>
          </p:cNvGraphicFramePr>
          <p:nvPr>
            <p:extLst>
              <p:ext uri="{D42A27DB-BD31-4B8C-83A1-F6EECF244321}">
                <p14:modId xmlns:p14="http://schemas.microsoft.com/office/powerpoint/2010/main" val="2997999358"/>
              </p:ext>
            </p:extLst>
          </p:nvPr>
        </p:nvGraphicFramePr>
        <p:xfrm>
          <a:off x="1137147" y="438151"/>
          <a:ext cx="9603274" cy="5029200"/>
        </p:xfrm>
        <a:graphic>
          <a:graphicData uri="http://schemas.openxmlformats.org/drawingml/2006/table">
            <a:tbl>
              <a:tblPr firstRow="1" bandRow="1">
                <a:tableStyleId>{5C22544A-7EE6-4342-B048-85BDC9FD1C3A}</a:tableStyleId>
              </a:tblPr>
              <a:tblGrid>
                <a:gridCol w="859446">
                  <a:extLst>
                    <a:ext uri="{9D8B030D-6E8A-4147-A177-3AD203B41FA5}">
                      <a16:colId xmlns:a16="http://schemas.microsoft.com/office/drawing/2014/main" val="2962219026"/>
                    </a:ext>
                  </a:extLst>
                </a:gridCol>
                <a:gridCol w="2185957">
                  <a:extLst>
                    <a:ext uri="{9D8B030D-6E8A-4147-A177-3AD203B41FA5}">
                      <a16:colId xmlns:a16="http://schemas.microsoft.com/office/drawing/2014/main" val="3778999466"/>
                    </a:ext>
                  </a:extLst>
                </a:gridCol>
                <a:gridCol w="2185957">
                  <a:extLst>
                    <a:ext uri="{9D8B030D-6E8A-4147-A177-3AD203B41FA5}">
                      <a16:colId xmlns:a16="http://schemas.microsoft.com/office/drawing/2014/main" val="719312641"/>
                    </a:ext>
                  </a:extLst>
                </a:gridCol>
                <a:gridCol w="2185957">
                  <a:extLst>
                    <a:ext uri="{9D8B030D-6E8A-4147-A177-3AD203B41FA5}">
                      <a16:colId xmlns:a16="http://schemas.microsoft.com/office/drawing/2014/main" val="608737039"/>
                    </a:ext>
                  </a:extLst>
                </a:gridCol>
                <a:gridCol w="2185957">
                  <a:extLst>
                    <a:ext uri="{9D8B030D-6E8A-4147-A177-3AD203B41FA5}">
                      <a16:colId xmlns:a16="http://schemas.microsoft.com/office/drawing/2014/main" val="1430480806"/>
                    </a:ext>
                  </a:extLst>
                </a:gridCol>
              </a:tblGrid>
              <a:tr h="681448">
                <a:tc gridSpan="5">
                  <a:txBody>
                    <a:bodyPr/>
                    <a:lstStyle/>
                    <a:p>
                      <a:pPr algn="ctr"/>
                      <a:r>
                        <a:rPr lang="en-US" sz="2800" dirty="0"/>
                        <a:t>Gradual Release of Responsibility</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776731546"/>
                  </a:ext>
                </a:extLst>
              </a:tr>
              <a:tr h="4347752">
                <a:tc>
                  <a:txBody>
                    <a:bodyPr/>
                    <a:lstStyle/>
                    <a:p>
                      <a:pPr algn="ctr"/>
                      <a:r>
                        <a:rPr lang="en-US" sz="3600" dirty="0"/>
                        <a:t>Teacher</a:t>
                      </a:r>
                    </a:p>
                  </a:txBody>
                  <a:tcPr vert="vert270"/>
                </a:tc>
                <a:tc>
                  <a:txBody>
                    <a:bodyPr/>
                    <a:lstStyle/>
                    <a:p>
                      <a:pPr algn="ctr"/>
                      <a:r>
                        <a:rPr lang="en-US" sz="2400" b="1" dirty="0"/>
                        <a:t>Read </a:t>
                      </a:r>
                      <a:r>
                        <a:rPr lang="en-US" sz="2400" b="1" dirty="0" err="1"/>
                        <a:t>Alouds</a:t>
                      </a: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txBody>
                  <a:tcPr/>
                </a:tc>
                <a:tc>
                  <a:txBody>
                    <a:bodyPr/>
                    <a:lstStyle/>
                    <a:p>
                      <a:pPr algn="ctr"/>
                      <a:r>
                        <a:rPr lang="en-US" sz="2400" b="1" dirty="0"/>
                        <a:t>Shared Reading – </a:t>
                      </a:r>
                      <a:r>
                        <a:rPr lang="en-US" sz="2000" b="1" dirty="0"/>
                        <a:t>Next Scaffolding Step</a:t>
                      </a:r>
                      <a:endParaRPr lang="en-US" sz="2400" b="1" dirty="0"/>
                    </a:p>
                  </a:txBody>
                  <a:tcPr/>
                </a:tc>
                <a:tc>
                  <a:txBody>
                    <a:bodyPr/>
                    <a:lstStyle/>
                    <a:p>
                      <a:pPr algn="ctr"/>
                      <a:r>
                        <a:rPr lang="en-US" sz="2400" b="1" dirty="0"/>
                        <a:t>Guided Reading</a:t>
                      </a:r>
                    </a:p>
                  </a:txBody>
                  <a:tcPr/>
                </a:tc>
                <a:tc>
                  <a:txBody>
                    <a:bodyPr/>
                    <a:lstStyle/>
                    <a:p>
                      <a:pPr algn="ctr"/>
                      <a:r>
                        <a:rPr lang="en-US" sz="2400" b="1" dirty="0"/>
                        <a:t>Independent Reading</a:t>
                      </a:r>
                    </a:p>
                  </a:txBody>
                  <a:tcPr/>
                </a:tc>
                <a:extLst>
                  <a:ext uri="{0D108BD9-81ED-4DB2-BD59-A6C34878D82A}">
                    <a16:rowId xmlns:a16="http://schemas.microsoft.com/office/drawing/2014/main" val="3196740211"/>
                  </a:ext>
                </a:extLst>
              </a:tr>
            </a:tbl>
          </a:graphicData>
        </a:graphic>
      </p:graphicFrame>
      <p:cxnSp>
        <p:nvCxnSpPr>
          <p:cNvPr id="7" name="Straight Connector 6">
            <a:extLst>
              <a:ext uri="{FF2B5EF4-FFF2-40B4-BE49-F238E27FC236}">
                <a16:creationId xmlns:a16="http://schemas.microsoft.com/office/drawing/2014/main" id="{BEC8053F-4010-409B-8BA7-099D947C2847}"/>
              </a:ext>
            </a:extLst>
          </p:cNvPr>
          <p:cNvCxnSpPr>
            <a:cxnSpLocks/>
          </p:cNvCxnSpPr>
          <p:nvPr/>
        </p:nvCxnSpPr>
        <p:spPr>
          <a:xfrm flipV="1">
            <a:off x="2000250" y="1091627"/>
            <a:ext cx="8740171" cy="43493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246C0F-B83F-4CE7-8E7E-1799EC2243D2}"/>
              </a:ext>
            </a:extLst>
          </p:cNvPr>
          <p:cNvSpPr txBox="1"/>
          <p:nvPr/>
        </p:nvSpPr>
        <p:spPr>
          <a:xfrm>
            <a:off x="3586216" y="4888326"/>
            <a:ext cx="5334000" cy="646331"/>
          </a:xfrm>
          <a:prstGeom prst="rect">
            <a:avLst/>
          </a:prstGeom>
          <a:noFill/>
        </p:spPr>
        <p:txBody>
          <a:bodyPr wrap="square" rtlCol="0">
            <a:spAutoFit/>
          </a:bodyPr>
          <a:lstStyle/>
          <a:p>
            <a:pPr algn="ctr"/>
            <a:r>
              <a:rPr lang="en-US" sz="3600" dirty="0"/>
              <a:t>Student</a:t>
            </a:r>
          </a:p>
        </p:txBody>
      </p:sp>
      <p:sp>
        <p:nvSpPr>
          <p:cNvPr id="16" name="Frame 15">
            <a:extLst>
              <a:ext uri="{FF2B5EF4-FFF2-40B4-BE49-F238E27FC236}">
                <a16:creationId xmlns:a16="http://schemas.microsoft.com/office/drawing/2014/main" id="{6ADFEF13-BD92-453F-AC0C-A6D4C5957BA2}"/>
              </a:ext>
            </a:extLst>
          </p:cNvPr>
          <p:cNvSpPr/>
          <p:nvPr/>
        </p:nvSpPr>
        <p:spPr>
          <a:xfrm>
            <a:off x="4236735" y="1083528"/>
            <a:ext cx="2133600" cy="2440214"/>
          </a:xfrm>
          <a:prstGeom prst="frame">
            <a:avLst>
              <a:gd name="adj1" fmla="val 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14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2A81E1-BCBE-426B-8C09-33274E6940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3" name="Picture 12">
            <a:extLst>
              <a:ext uri="{FF2B5EF4-FFF2-40B4-BE49-F238E27FC236}">
                <a16:creationId xmlns:a16="http://schemas.microsoft.com/office/drawing/2014/main" id="{39D1DDD4-5BB3-45BA-B9B3-06B62299AD7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A24DAE64-2302-42EA-8239-F2F0775CA5A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84B8F8-FDC9-498B-9960-5D7260AFCB0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B823B12F-9A49-4609-A3ED-D1E65CD9E8E6}"/>
              </a:ext>
            </a:extLst>
          </p:cNvPr>
          <p:cNvPicPr>
            <a:picLocks noChangeAspect="1"/>
          </p:cNvPicPr>
          <p:nvPr/>
        </p:nvPicPr>
        <p:blipFill>
          <a:blip r:embed="rId4"/>
          <a:stretch>
            <a:fillRect/>
          </a:stretch>
        </p:blipFill>
        <p:spPr>
          <a:xfrm>
            <a:off x="2430524" y="4647388"/>
            <a:ext cx="3494764" cy="1965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64191330-6702-4003-8D00-17CEB2DCB77E}"/>
              </a:ext>
            </a:extLst>
          </p:cNvPr>
          <p:cNvSpPr>
            <a:spLocks noGrp="1"/>
          </p:cNvSpPr>
          <p:nvPr>
            <p:ph type="title"/>
          </p:nvPr>
        </p:nvSpPr>
        <p:spPr>
          <a:xfrm>
            <a:off x="1451580" y="804520"/>
            <a:ext cx="4176511" cy="1049235"/>
          </a:xfrm>
        </p:spPr>
        <p:txBody>
          <a:bodyPr>
            <a:normAutofit/>
          </a:bodyPr>
          <a:lstStyle/>
          <a:p>
            <a:r>
              <a:rPr lang="en-US" dirty="0"/>
              <a:t>Shared </a:t>
            </a:r>
            <a:r>
              <a:rPr lang="en-US" dirty="0" err="1"/>
              <a:t>REading</a:t>
            </a:r>
            <a:endParaRPr lang="en-US" dirty="0"/>
          </a:p>
        </p:txBody>
      </p:sp>
      <p:sp>
        <p:nvSpPr>
          <p:cNvPr id="3" name="Content Placeholder 2">
            <a:extLst>
              <a:ext uri="{FF2B5EF4-FFF2-40B4-BE49-F238E27FC236}">
                <a16:creationId xmlns:a16="http://schemas.microsoft.com/office/drawing/2014/main" id="{C68C00DF-4512-4C26-BEB6-903451AC3FBF}"/>
              </a:ext>
            </a:extLst>
          </p:cNvPr>
          <p:cNvSpPr>
            <a:spLocks noGrp="1"/>
          </p:cNvSpPr>
          <p:nvPr>
            <p:ph idx="1"/>
          </p:nvPr>
        </p:nvSpPr>
        <p:spPr>
          <a:xfrm>
            <a:off x="1451580" y="2015731"/>
            <a:ext cx="5749319" cy="2801191"/>
          </a:xfrm>
        </p:spPr>
        <p:txBody>
          <a:bodyPr>
            <a:normAutofit/>
          </a:bodyPr>
          <a:lstStyle/>
          <a:p>
            <a:pPr>
              <a:lnSpc>
                <a:spcPct val="110000"/>
              </a:lnSpc>
            </a:pPr>
            <a:r>
              <a:rPr lang="en-US" sz="2800" dirty="0"/>
              <a:t>Interactive reading experience </a:t>
            </a:r>
          </a:p>
          <a:p>
            <a:pPr>
              <a:lnSpc>
                <a:spcPct val="110000"/>
              </a:lnSpc>
            </a:pPr>
            <a:r>
              <a:rPr lang="en-US" sz="2800" dirty="0"/>
              <a:t>Guided and supported by a teacher</a:t>
            </a:r>
          </a:p>
          <a:p>
            <a:pPr>
              <a:lnSpc>
                <a:spcPct val="110000"/>
              </a:lnSpc>
            </a:pPr>
            <a:r>
              <a:rPr lang="en-US" sz="2800" dirty="0"/>
              <a:t>Teacher explicitly models skills </a:t>
            </a:r>
          </a:p>
          <a:p>
            <a:pPr>
              <a:lnSpc>
                <a:spcPct val="110000"/>
              </a:lnSpc>
            </a:pPr>
            <a:r>
              <a:rPr lang="en-US" sz="2800" dirty="0"/>
              <a:t>Materials are oversized for all to see (or individual copies are provided)</a:t>
            </a:r>
            <a:endParaRPr lang="en-US" dirty="0"/>
          </a:p>
        </p:txBody>
      </p:sp>
      <p:pic>
        <p:nvPicPr>
          <p:cNvPr id="5" name="Picture 4">
            <a:extLst>
              <a:ext uri="{FF2B5EF4-FFF2-40B4-BE49-F238E27FC236}">
                <a16:creationId xmlns:a16="http://schemas.microsoft.com/office/drawing/2014/main" id="{CBDD676E-A674-40BF-AB27-8FF592DF29A3}"/>
              </a:ext>
            </a:extLst>
          </p:cNvPr>
          <p:cNvPicPr>
            <a:picLocks noChangeAspect="1"/>
          </p:cNvPicPr>
          <p:nvPr/>
        </p:nvPicPr>
        <p:blipFill>
          <a:blip r:embed="rId5"/>
          <a:stretch>
            <a:fillRect/>
          </a:stretch>
        </p:blipFill>
        <p:spPr>
          <a:xfrm>
            <a:off x="8382648" y="4661061"/>
            <a:ext cx="3103714" cy="2069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B5955675-E9AE-4B6A-AC5C-15E73353E4E9}"/>
              </a:ext>
            </a:extLst>
          </p:cNvPr>
          <p:cNvPicPr>
            <a:picLocks noChangeAspect="1"/>
          </p:cNvPicPr>
          <p:nvPr/>
        </p:nvPicPr>
        <p:blipFill>
          <a:blip r:embed="rId6"/>
          <a:stretch>
            <a:fillRect/>
          </a:stretch>
        </p:blipFill>
        <p:spPr>
          <a:xfrm>
            <a:off x="7217881" y="543174"/>
            <a:ext cx="4758545" cy="3031244"/>
          </a:xfrm>
          <a:prstGeom prst="rect">
            <a:avLst/>
          </a:prstGeom>
          <a:effectLst>
            <a:softEdge rad="203200"/>
          </a:effectLst>
        </p:spPr>
      </p:pic>
    </p:spTree>
    <p:extLst>
      <p:ext uri="{BB962C8B-B14F-4D97-AF65-F5344CB8AC3E}">
        <p14:creationId xmlns:p14="http://schemas.microsoft.com/office/powerpoint/2010/main" val="21560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AAC167-7930-4489-A0E8-7EC4E1F8DA1A}"/>
              </a:ext>
            </a:extLst>
          </p:cNvPr>
          <p:cNvPicPr>
            <a:picLocks noGrp="1" noChangeAspect="1"/>
          </p:cNvPicPr>
          <p:nvPr>
            <p:ph idx="1"/>
          </p:nvPr>
        </p:nvPicPr>
        <p:blipFill>
          <a:blip r:embed="rId3"/>
          <a:stretch>
            <a:fillRect/>
          </a:stretch>
        </p:blipFill>
        <p:spPr>
          <a:xfrm>
            <a:off x="10940178" y="5358954"/>
            <a:ext cx="1103406" cy="1383198"/>
          </a:xfrm>
          <a:prstGeom prst="rect">
            <a:avLst/>
          </a:prstGeom>
        </p:spPr>
      </p:pic>
      <p:graphicFrame>
        <p:nvGraphicFramePr>
          <p:cNvPr id="5" name="Table 4">
            <a:extLst>
              <a:ext uri="{FF2B5EF4-FFF2-40B4-BE49-F238E27FC236}">
                <a16:creationId xmlns:a16="http://schemas.microsoft.com/office/drawing/2014/main" id="{0425A52A-33BD-4D3B-A173-EA20ACE1864F}"/>
              </a:ext>
            </a:extLst>
          </p:cNvPr>
          <p:cNvGraphicFramePr>
            <a:graphicFrameLocks noGrp="1"/>
          </p:cNvGraphicFramePr>
          <p:nvPr>
            <p:extLst>
              <p:ext uri="{D42A27DB-BD31-4B8C-83A1-F6EECF244321}">
                <p14:modId xmlns:p14="http://schemas.microsoft.com/office/powerpoint/2010/main" val="3661895425"/>
              </p:ext>
            </p:extLst>
          </p:nvPr>
        </p:nvGraphicFramePr>
        <p:xfrm>
          <a:off x="1137147" y="438151"/>
          <a:ext cx="9603274" cy="5029200"/>
        </p:xfrm>
        <a:graphic>
          <a:graphicData uri="http://schemas.openxmlformats.org/drawingml/2006/table">
            <a:tbl>
              <a:tblPr firstRow="1" bandRow="1">
                <a:tableStyleId>{5C22544A-7EE6-4342-B048-85BDC9FD1C3A}</a:tableStyleId>
              </a:tblPr>
              <a:tblGrid>
                <a:gridCol w="859446">
                  <a:extLst>
                    <a:ext uri="{9D8B030D-6E8A-4147-A177-3AD203B41FA5}">
                      <a16:colId xmlns:a16="http://schemas.microsoft.com/office/drawing/2014/main" val="2962219026"/>
                    </a:ext>
                  </a:extLst>
                </a:gridCol>
                <a:gridCol w="2185957">
                  <a:extLst>
                    <a:ext uri="{9D8B030D-6E8A-4147-A177-3AD203B41FA5}">
                      <a16:colId xmlns:a16="http://schemas.microsoft.com/office/drawing/2014/main" val="3778999466"/>
                    </a:ext>
                  </a:extLst>
                </a:gridCol>
                <a:gridCol w="2185957">
                  <a:extLst>
                    <a:ext uri="{9D8B030D-6E8A-4147-A177-3AD203B41FA5}">
                      <a16:colId xmlns:a16="http://schemas.microsoft.com/office/drawing/2014/main" val="719312641"/>
                    </a:ext>
                  </a:extLst>
                </a:gridCol>
                <a:gridCol w="2185957">
                  <a:extLst>
                    <a:ext uri="{9D8B030D-6E8A-4147-A177-3AD203B41FA5}">
                      <a16:colId xmlns:a16="http://schemas.microsoft.com/office/drawing/2014/main" val="608737039"/>
                    </a:ext>
                  </a:extLst>
                </a:gridCol>
                <a:gridCol w="2185957">
                  <a:extLst>
                    <a:ext uri="{9D8B030D-6E8A-4147-A177-3AD203B41FA5}">
                      <a16:colId xmlns:a16="http://schemas.microsoft.com/office/drawing/2014/main" val="1430480806"/>
                    </a:ext>
                  </a:extLst>
                </a:gridCol>
              </a:tblGrid>
              <a:tr h="681448">
                <a:tc gridSpan="5">
                  <a:txBody>
                    <a:bodyPr/>
                    <a:lstStyle/>
                    <a:p>
                      <a:pPr algn="ctr"/>
                      <a:r>
                        <a:rPr lang="en-US" sz="2800" dirty="0"/>
                        <a:t>Gradual Release of Responsibility</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776731546"/>
                  </a:ext>
                </a:extLst>
              </a:tr>
              <a:tr h="4347752">
                <a:tc>
                  <a:txBody>
                    <a:bodyPr/>
                    <a:lstStyle/>
                    <a:p>
                      <a:pPr algn="ctr"/>
                      <a:r>
                        <a:rPr lang="en-US" sz="3600" dirty="0"/>
                        <a:t>Teacher</a:t>
                      </a:r>
                    </a:p>
                  </a:txBody>
                  <a:tcPr vert="vert270"/>
                </a:tc>
                <a:tc>
                  <a:txBody>
                    <a:bodyPr/>
                    <a:lstStyle/>
                    <a:p>
                      <a:pPr algn="ctr"/>
                      <a:r>
                        <a:rPr lang="en-US" sz="2400" b="1" dirty="0"/>
                        <a:t>Read Aloud</a:t>
                      </a:r>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txBody>
                  <a:tcPr/>
                </a:tc>
                <a:tc>
                  <a:txBody>
                    <a:bodyPr/>
                    <a:lstStyle/>
                    <a:p>
                      <a:pPr algn="ctr"/>
                      <a:r>
                        <a:rPr lang="en-US" sz="2400" b="1" dirty="0"/>
                        <a:t>Shared Reading</a:t>
                      </a:r>
                    </a:p>
                  </a:txBody>
                  <a:tcPr/>
                </a:tc>
                <a:tc>
                  <a:txBody>
                    <a:bodyPr/>
                    <a:lstStyle/>
                    <a:p>
                      <a:pPr algn="ctr"/>
                      <a:endParaRPr lang="en-US" sz="2400" b="1" dirty="0"/>
                    </a:p>
                    <a:p>
                      <a:pPr algn="ctr"/>
                      <a:r>
                        <a:rPr lang="en-US" sz="2400" b="1" dirty="0"/>
                        <a:t>Guided Reading</a:t>
                      </a:r>
                    </a:p>
                    <a:p>
                      <a:pPr algn="ctr"/>
                      <a:endParaRPr lang="en-US" sz="2400" b="1" dirty="0"/>
                    </a:p>
                    <a:p>
                      <a:pPr algn="ctr"/>
                      <a:r>
                        <a:rPr lang="en-US" sz="2400" b="1" dirty="0"/>
                        <a:t>Less Scaffolding</a:t>
                      </a:r>
                    </a:p>
                  </a:txBody>
                  <a:tcPr/>
                </a:tc>
                <a:tc>
                  <a:txBody>
                    <a:bodyPr/>
                    <a:lstStyle/>
                    <a:p>
                      <a:pPr algn="ctr"/>
                      <a:r>
                        <a:rPr lang="en-US" sz="2400" b="1" dirty="0"/>
                        <a:t>Independent Reading</a:t>
                      </a:r>
                    </a:p>
                  </a:txBody>
                  <a:tcPr/>
                </a:tc>
                <a:extLst>
                  <a:ext uri="{0D108BD9-81ED-4DB2-BD59-A6C34878D82A}">
                    <a16:rowId xmlns:a16="http://schemas.microsoft.com/office/drawing/2014/main" val="3196740211"/>
                  </a:ext>
                </a:extLst>
              </a:tr>
            </a:tbl>
          </a:graphicData>
        </a:graphic>
      </p:graphicFrame>
      <p:cxnSp>
        <p:nvCxnSpPr>
          <p:cNvPr id="7" name="Straight Connector 6">
            <a:extLst>
              <a:ext uri="{FF2B5EF4-FFF2-40B4-BE49-F238E27FC236}">
                <a16:creationId xmlns:a16="http://schemas.microsoft.com/office/drawing/2014/main" id="{BEC8053F-4010-409B-8BA7-099D947C2847}"/>
              </a:ext>
            </a:extLst>
          </p:cNvPr>
          <p:cNvCxnSpPr>
            <a:cxnSpLocks/>
          </p:cNvCxnSpPr>
          <p:nvPr/>
        </p:nvCxnSpPr>
        <p:spPr>
          <a:xfrm flipV="1">
            <a:off x="2000250" y="1091627"/>
            <a:ext cx="8740171" cy="43493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246C0F-B83F-4CE7-8E7E-1799EC2243D2}"/>
              </a:ext>
            </a:extLst>
          </p:cNvPr>
          <p:cNvSpPr txBox="1"/>
          <p:nvPr/>
        </p:nvSpPr>
        <p:spPr>
          <a:xfrm>
            <a:off x="3586216" y="4888326"/>
            <a:ext cx="5334000" cy="646331"/>
          </a:xfrm>
          <a:prstGeom prst="rect">
            <a:avLst/>
          </a:prstGeom>
          <a:noFill/>
        </p:spPr>
        <p:txBody>
          <a:bodyPr wrap="square" rtlCol="0">
            <a:spAutoFit/>
          </a:bodyPr>
          <a:lstStyle/>
          <a:p>
            <a:pPr algn="ctr"/>
            <a:r>
              <a:rPr lang="en-US" sz="3600" dirty="0"/>
              <a:t>Student</a:t>
            </a:r>
          </a:p>
        </p:txBody>
      </p:sp>
      <p:sp>
        <p:nvSpPr>
          <p:cNvPr id="16" name="Frame 15">
            <a:extLst>
              <a:ext uri="{FF2B5EF4-FFF2-40B4-BE49-F238E27FC236}">
                <a16:creationId xmlns:a16="http://schemas.microsoft.com/office/drawing/2014/main" id="{6ADFEF13-BD92-453F-AC0C-A6D4C5957BA2}"/>
              </a:ext>
            </a:extLst>
          </p:cNvPr>
          <p:cNvSpPr/>
          <p:nvPr/>
        </p:nvSpPr>
        <p:spPr>
          <a:xfrm>
            <a:off x="6370335" y="1118200"/>
            <a:ext cx="2196149" cy="2619611"/>
          </a:xfrm>
          <a:prstGeom prst="frame">
            <a:avLst>
              <a:gd name="adj1" fmla="val 74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40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2F4A-1208-45FB-A722-324331C3AAAE}"/>
              </a:ext>
            </a:extLst>
          </p:cNvPr>
          <p:cNvSpPr>
            <a:spLocks noGrp="1"/>
          </p:cNvSpPr>
          <p:nvPr>
            <p:ph type="title"/>
          </p:nvPr>
        </p:nvSpPr>
        <p:spPr>
          <a:xfrm>
            <a:off x="1289069" y="840807"/>
            <a:ext cx="9613861" cy="1080938"/>
          </a:xfrm>
        </p:spPr>
        <p:txBody>
          <a:bodyPr>
            <a:normAutofit/>
          </a:bodyPr>
          <a:lstStyle/>
          <a:p>
            <a:r>
              <a:rPr lang="en-US" sz="4400" dirty="0"/>
              <a:t>Research is Clear</a:t>
            </a:r>
          </a:p>
        </p:txBody>
      </p:sp>
      <p:sp>
        <p:nvSpPr>
          <p:cNvPr id="4" name="Content Placeholder 3">
            <a:extLst>
              <a:ext uri="{FF2B5EF4-FFF2-40B4-BE49-F238E27FC236}">
                <a16:creationId xmlns:a16="http://schemas.microsoft.com/office/drawing/2014/main" id="{014D6663-BDF7-4638-96B6-D379B8BD1FB8}"/>
              </a:ext>
            </a:extLst>
          </p:cNvPr>
          <p:cNvSpPr>
            <a:spLocks noGrp="1"/>
          </p:cNvSpPr>
          <p:nvPr>
            <p:ph idx="1"/>
          </p:nvPr>
        </p:nvSpPr>
        <p:spPr>
          <a:xfrm>
            <a:off x="1289069" y="1759408"/>
            <a:ext cx="10277289" cy="4490157"/>
          </a:xfrm>
        </p:spPr>
        <p:txBody>
          <a:bodyPr/>
          <a:lstStyle/>
          <a:p>
            <a:pPr marL="0" indent="0">
              <a:buNone/>
            </a:pPr>
            <a:r>
              <a:rPr lang="en-US" sz="4400" dirty="0"/>
              <a:t>Guided reading supports all readers: </a:t>
            </a:r>
          </a:p>
          <a:p>
            <a:pPr lvl="1"/>
            <a:r>
              <a:rPr lang="en-US" sz="4000" dirty="0"/>
              <a:t>Striving</a:t>
            </a:r>
          </a:p>
          <a:p>
            <a:pPr lvl="1"/>
            <a:r>
              <a:rPr lang="en-US" sz="4000" dirty="0"/>
              <a:t>Advanced</a:t>
            </a:r>
          </a:p>
          <a:p>
            <a:pPr lvl="1"/>
            <a:r>
              <a:rPr lang="en-US" sz="4000" dirty="0"/>
              <a:t>Dual Language Learners</a:t>
            </a:r>
          </a:p>
          <a:p>
            <a:pPr marL="457200" lvl="1" indent="0">
              <a:buNone/>
            </a:pPr>
            <a:r>
              <a:rPr lang="en-US" sz="2400" dirty="0"/>
              <a:t>(Clay, 1975; Richardson, 2009; Richardson &amp; Walther, 2013; Fountas &amp; Pinnell, 2016)</a:t>
            </a:r>
            <a:endParaRPr lang="en-US" dirty="0"/>
          </a:p>
        </p:txBody>
      </p:sp>
    </p:spTree>
    <p:extLst>
      <p:ext uri="{BB962C8B-B14F-4D97-AF65-F5344CB8AC3E}">
        <p14:creationId xmlns:p14="http://schemas.microsoft.com/office/powerpoint/2010/main" val="8618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2F4A-1208-45FB-A722-324331C3AAAE}"/>
              </a:ext>
            </a:extLst>
          </p:cNvPr>
          <p:cNvSpPr>
            <a:spLocks noGrp="1"/>
          </p:cNvSpPr>
          <p:nvPr>
            <p:ph type="title"/>
          </p:nvPr>
        </p:nvSpPr>
        <p:spPr>
          <a:xfrm>
            <a:off x="1033191" y="680386"/>
            <a:ext cx="9488131" cy="822163"/>
          </a:xfrm>
        </p:spPr>
        <p:txBody>
          <a:bodyPr>
            <a:normAutofit fontScale="90000"/>
          </a:bodyPr>
          <a:lstStyle/>
          <a:p>
            <a:r>
              <a:rPr lang="en-US" sz="5400" dirty="0"/>
              <a:t>Guided Reading</a:t>
            </a:r>
          </a:p>
        </p:txBody>
      </p:sp>
      <p:sp>
        <p:nvSpPr>
          <p:cNvPr id="4" name="Content Placeholder 3">
            <a:extLst>
              <a:ext uri="{FF2B5EF4-FFF2-40B4-BE49-F238E27FC236}">
                <a16:creationId xmlns:a16="http://schemas.microsoft.com/office/drawing/2014/main" id="{B398F9BD-18BA-4377-9C4E-61B9B52BC785}"/>
              </a:ext>
            </a:extLst>
          </p:cNvPr>
          <p:cNvSpPr>
            <a:spLocks noGrp="1"/>
          </p:cNvSpPr>
          <p:nvPr>
            <p:ph idx="1"/>
          </p:nvPr>
        </p:nvSpPr>
        <p:spPr>
          <a:xfrm>
            <a:off x="292956" y="2062716"/>
            <a:ext cx="10968602" cy="3870251"/>
          </a:xfrm>
        </p:spPr>
        <p:txBody>
          <a:bodyPr>
            <a:normAutofit/>
          </a:bodyPr>
          <a:lstStyle/>
          <a:p>
            <a:pPr marL="0" indent="0" algn="ctr">
              <a:buNone/>
            </a:pPr>
            <a:r>
              <a:rPr lang="en-US" sz="3600" dirty="0"/>
              <a:t>       	Guided reading is strategic, differentiated small-group           reading instruction.  It’s aim is clear:  </a:t>
            </a:r>
            <a:r>
              <a:rPr lang="en-US" sz="3600" b="1" dirty="0"/>
              <a:t>to help readers</a:t>
            </a:r>
          </a:p>
          <a:p>
            <a:pPr marL="0" indent="0" algn="ctr">
              <a:buNone/>
            </a:pPr>
            <a:r>
              <a:rPr lang="en-US" sz="3600" b="1" dirty="0"/>
              <a:t>confidently, proficiently, and independently process increasingly challenging texts.</a:t>
            </a:r>
          </a:p>
          <a:p>
            <a:pPr marL="0" indent="0" algn="ctr">
              <a:buNone/>
            </a:pPr>
            <a:r>
              <a:rPr lang="en-US" sz="4000" dirty="0"/>
              <a:t>					            </a:t>
            </a:r>
            <a:r>
              <a:rPr lang="en-US" sz="2800" dirty="0"/>
              <a:t>(Richardson, 2016)</a:t>
            </a:r>
            <a:endParaRPr lang="en-US" sz="4000" dirty="0"/>
          </a:p>
        </p:txBody>
      </p:sp>
    </p:spTree>
    <p:extLst>
      <p:ext uri="{BB962C8B-B14F-4D97-AF65-F5344CB8AC3E}">
        <p14:creationId xmlns:p14="http://schemas.microsoft.com/office/powerpoint/2010/main" val="129133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B295-8DA1-4174-808E-53BEA02FC6C9}"/>
              </a:ext>
            </a:extLst>
          </p:cNvPr>
          <p:cNvSpPr>
            <a:spLocks noGrp="1"/>
          </p:cNvSpPr>
          <p:nvPr>
            <p:ph type="title"/>
          </p:nvPr>
        </p:nvSpPr>
        <p:spPr/>
        <p:txBody>
          <a:bodyPr/>
          <a:lstStyle/>
          <a:p>
            <a:r>
              <a:rPr lang="en-US" dirty="0"/>
              <a:t>Guided Reading</a:t>
            </a:r>
          </a:p>
        </p:txBody>
      </p:sp>
      <p:sp>
        <p:nvSpPr>
          <p:cNvPr id="3" name="Content Placeholder 2">
            <a:extLst>
              <a:ext uri="{FF2B5EF4-FFF2-40B4-BE49-F238E27FC236}">
                <a16:creationId xmlns:a16="http://schemas.microsoft.com/office/drawing/2014/main" id="{2EE292E8-A795-46F1-A09F-E98BD316B0A1}"/>
              </a:ext>
            </a:extLst>
          </p:cNvPr>
          <p:cNvSpPr>
            <a:spLocks noGrp="1"/>
          </p:cNvSpPr>
          <p:nvPr>
            <p:ph idx="1"/>
          </p:nvPr>
        </p:nvSpPr>
        <p:spPr/>
        <p:txBody>
          <a:bodyPr>
            <a:normAutofit/>
          </a:bodyPr>
          <a:lstStyle/>
          <a:p>
            <a:r>
              <a:rPr lang="en-US" sz="3600" dirty="0"/>
              <a:t>Giving them what they need!</a:t>
            </a:r>
          </a:p>
        </p:txBody>
      </p:sp>
      <p:pic>
        <p:nvPicPr>
          <p:cNvPr id="4" name="Picture 3">
            <a:extLst>
              <a:ext uri="{FF2B5EF4-FFF2-40B4-BE49-F238E27FC236}">
                <a16:creationId xmlns:a16="http://schemas.microsoft.com/office/drawing/2014/main" id="{7D59FA3B-8B9F-4A14-9760-275DF3C2FFFC}"/>
              </a:ext>
            </a:extLst>
          </p:cNvPr>
          <p:cNvPicPr>
            <a:picLocks noChangeAspect="1"/>
          </p:cNvPicPr>
          <p:nvPr/>
        </p:nvPicPr>
        <p:blipFill>
          <a:blip r:embed="rId2"/>
          <a:stretch>
            <a:fillRect/>
          </a:stretch>
        </p:blipFill>
        <p:spPr>
          <a:xfrm>
            <a:off x="7539994" y="2015732"/>
            <a:ext cx="3847064" cy="3851879"/>
          </a:xfrm>
          <a:prstGeom prst="rect">
            <a:avLst/>
          </a:prstGeom>
        </p:spPr>
      </p:pic>
    </p:spTree>
    <p:extLst>
      <p:ext uri="{BB962C8B-B14F-4D97-AF65-F5344CB8AC3E}">
        <p14:creationId xmlns:p14="http://schemas.microsoft.com/office/powerpoint/2010/main" val="135819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8D92-E83B-41AB-B7F9-7BF63AF084C9}"/>
              </a:ext>
            </a:extLst>
          </p:cNvPr>
          <p:cNvSpPr>
            <a:spLocks noGrp="1"/>
          </p:cNvSpPr>
          <p:nvPr>
            <p:ph type="title"/>
          </p:nvPr>
        </p:nvSpPr>
        <p:spPr>
          <a:solidFill>
            <a:schemeClr val="accent2">
              <a:lumMod val="40000"/>
              <a:lumOff val="60000"/>
            </a:schemeClr>
          </a:solidFill>
        </p:spPr>
        <p:txBody>
          <a:bodyPr>
            <a:normAutofit/>
          </a:bodyPr>
          <a:lstStyle/>
          <a:p>
            <a:pPr algn="ctr"/>
            <a:r>
              <a:rPr lang="en-US" sz="4800" dirty="0"/>
              <a:t>3 Takeaways from the Session</a:t>
            </a:r>
          </a:p>
        </p:txBody>
      </p:sp>
      <p:pic>
        <p:nvPicPr>
          <p:cNvPr id="4" name="Content Placeholder 3">
            <a:extLst>
              <a:ext uri="{FF2B5EF4-FFF2-40B4-BE49-F238E27FC236}">
                <a16:creationId xmlns:a16="http://schemas.microsoft.com/office/drawing/2014/main" id="{189C6A14-FEDA-4752-AA8C-DDB155812D1E}"/>
              </a:ext>
            </a:extLst>
          </p:cNvPr>
          <p:cNvPicPr>
            <a:picLocks noGrp="1" noChangeAspect="1"/>
          </p:cNvPicPr>
          <p:nvPr>
            <p:ph idx="1"/>
          </p:nvPr>
        </p:nvPicPr>
        <p:blipFill>
          <a:blip r:embed="rId2"/>
          <a:stretch>
            <a:fillRect/>
          </a:stretch>
        </p:blipFill>
        <p:spPr>
          <a:xfrm>
            <a:off x="2971801" y="2856500"/>
            <a:ext cx="5936187" cy="3561712"/>
          </a:xfrm>
          <a:prstGeom prst="rect">
            <a:avLst/>
          </a:prstGeom>
        </p:spPr>
      </p:pic>
      <p:sp>
        <p:nvSpPr>
          <p:cNvPr id="5" name="TextBox 4">
            <a:extLst>
              <a:ext uri="{FF2B5EF4-FFF2-40B4-BE49-F238E27FC236}">
                <a16:creationId xmlns:a16="http://schemas.microsoft.com/office/drawing/2014/main" id="{912A341D-2B26-4001-B4CC-33A207C2B715}"/>
              </a:ext>
            </a:extLst>
          </p:cNvPr>
          <p:cNvSpPr txBox="1"/>
          <p:nvPr/>
        </p:nvSpPr>
        <p:spPr>
          <a:xfrm>
            <a:off x="2236173" y="2062739"/>
            <a:ext cx="7407442" cy="584775"/>
          </a:xfrm>
          <a:prstGeom prst="rect">
            <a:avLst/>
          </a:prstGeom>
          <a:noFill/>
        </p:spPr>
        <p:txBody>
          <a:bodyPr wrap="square" rtlCol="0">
            <a:spAutoFit/>
          </a:bodyPr>
          <a:lstStyle/>
          <a:p>
            <a:pPr algn="ctr"/>
            <a:r>
              <a:rPr lang="en-US" sz="3200" dirty="0"/>
              <a:t>Can be resources or ideas or next steps.</a:t>
            </a:r>
          </a:p>
        </p:txBody>
      </p:sp>
    </p:spTree>
    <p:extLst>
      <p:ext uri="{BB962C8B-B14F-4D97-AF65-F5344CB8AC3E}">
        <p14:creationId xmlns:p14="http://schemas.microsoft.com/office/powerpoint/2010/main" val="3719242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AAC167-7930-4489-A0E8-7EC4E1F8DA1A}"/>
              </a:ext>
            </a:extLst>
          </p:cNvPr>
          <p:cNvPicPr>
            <a:picLocks noGrp="1" noChangeAspect="1"/>
          </p:cNvPicPr>
          <p:nvPr>
            <p:ph idx="1"/>
          </p:nvPr>
        </p:nvPicPr>
        <p:blipFill>
          <a:blip r:embed="rId3"/>
          <a:stretch>
            <a:fillRect/>
          </a:stretch>
        </p:blipFill>
        <p:spPr>
          <a:xfrm>
            <a:off x="10940178" y="5358954"/>
            <a:ext cx="1103406" cy="1383198"/>
          </a:xfrm>
          <a:prstGeom prst="rect">
            <a:avLst/>
          </a:prstGeom>
        </p:spPr>
      </p:pic>
      <p:graphicFrame>
        <p:nvGraphicFramePr>
          <p:cNvPr id="5" name="Table 4">
            <a:extLst>
              <a:ext uri="{FF2B5EF4-FFF2-40B4-BE49-F238E27FC236}">
                <a16:creationId xmlns:a16="http://schemas.microsoft.com/office/drawing/2014/main" id="{0425A52A-33BD-4D3B-A173-EA20ACE1864F}"/>
              </a:ext>
            </a:extLst>
          </p:cNvPr>
          <p:cNvGraphicFramePr>
            <a:graphicFrameLocks noGrp="1"/>
          </p:cNvGraphicFramePr>
          <p:nvPr/>
        </p:nvGraphicFramePr>
        <p:xfrm>
          <a:off x="1137147" y="438151"/>
          <a:ext cx="9603274" cy="5029200"/>
        </p:xfrm>
        <a:graphic>
          <a:graphicData uri="http://schemas.openxmlformats.org/drawingml/2006/table">
            <a:tbl>
              <a:tblPr firstRow="1" bandRow="1">
                <a:tableStyleId>{5C22544A-7EE6-4342-B048-85BDC9FD1C3A}</a:tableStyleId>
              </a:tblPr>
              <a:tblGrid>
                <a:gridCol w="859446">
                  <a:extLst>
                    <a:ext uri="{9D8B030D-6E8A-4147-A177-3AD203B41FA5}">
                      <a16:colId xmlns:a16="http://schemas.microsoft.com/office/drawing/2014/main" val="2962219026"/>
                    </a:ext>
                  </a:extLst>
                </a:gridCol>
                <a:gridCol w="2185957">
                  <a:extLst>
                    <a:ext uri="{9D8B030D-6E8A-4147-A177-3AD203B41FA5}">
                      <a16:colId xmlns:a16="http://schemas.microsoft.com/office/drawing/2014/main" val="3778999466"/>
                    </a:ext>
                  </a:extLst>
                </a:gridCol>
                <a:gridCol w="2185957">
                  <a:extLst>
                    <a:ext uri="{9D8B030D-6E8A-4147-A177-3AD203B41FA5}">
                      <a16:colId xmlns:a16="http://schemas.microsoft.com/office/drawing/2014/main" val="719312641"/>
                    </a:ext>
                  </a:extLst>
                </a:gridCol>
                <a:gridCol w="2185957">
                  <a:extLst>
                    <a:ext uri="{9D8B030D-6E8A-4147-A177-3AD203B41FA5}">
                      <a16:colId xmlns:a16="http://schemas.microsoft.com/office/drawing/2014/main" val="608737039"/>
                    </a:ext>
                  </a:extLst>
                </a:gridCol>
                <a:gridCol w="2185957">
                  <a:extLst>
                    <a:ext uri="{9D8B030D-6E8A-4147-A177-3AD203B41FA5}">
                      <a16:colId xmlns:a16="http://schemas.microsoft.com/office/drawing/2014/main" val="1430480806"/>
                    </a:ext>
                  </a:extLst>
                </a:gridCol>
              </a:tblGrid>
              <a:tr h="681448">
                <a:tc gridSpan="5">
                  <a:txBody>
                    <a:bodyPr/>
                    <a:lstStyle/>
                    <a:p>
                      <a:pPr algn="ctr"/>
                      <a:r>
                        <a:rPr lang="en-US" sz="2800" dirty="0"/>
                        <a:t>Gradual Release of Responsibility</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776731546"/>
                  </a:ext>
                </a:extLst>
              </a:tr>
              <a:tr h="4347752">
                <a:tc>
                  <a:txBody>
                    <a:bodyPr/>
                    <a:lstStyle/>
                    <a:p>
                      <a:pPr algn="ctr"/>
                      <a:r>
                        <a:rPr lang="en-US" sz="3600" dirty="0"/>
                        <a:t>Teacher</a:t>
                      </a:r>
                    </a:p>
                  </a:txBody>
                  <a:tcPr vert="vert270"/>
                </a:tc>
                <a:tc>
                  <a:txBody>
                    <a:bodyPr/>
                    <a:lstStyle/>
                    <a:p>
                      <a:pPr algn="ctr"/>
                      <a:r>
                        <a:rPr lang="en-US" sz="2400" b="1" dirty="0"/>
                        <a:t>Read Aloud</a:t>
                      </a:r>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txBody>
                  <a:tcPr/>
                </a:tc>
                <a:tc>
                  <a:txBody>
                    <a:bodyPr/>
                    <a:lstStyle/>
                    <a:p>
                      <a:pPr algn="ctr"/>
                      <a:r>
                        <a:rPr lang="en-US" sz="2400" b="1" dirty="0"/>
                        <a:t>Shared Reading</a:t>
                      </a:r>
                    </a:p>
                  </a:txBody>
                  <a:tcPr/>
                </a:tc>
                <a:tc>
                  <a:txBody>
                    <a:bodyPr/>
                    <a:lstStyle/>
                    <a:p>
                      <a:pPr algn="ctr"/>
                      <a:r>
                        <a:rPr lang="en-US" sz="2400" b="1" dirty="0"/>
                        <a:t>Guided Reading</a:t>
                      </a:r>
                    </a:p>
                  </a:txBody>
                  <a:tcPr/>
                </a:tc>
                <a:tc>
                  <a:txBody>
                    <a:bodyPr/>
                    <a:lstStyle/>
                    <a:p>
                      <a:pPr algn="ctr"/>
                      <a:r>
                        <a:rPr lang="en-US" sz="2400" b="1" dirty="0"/>
                        <a:t>Independent Reading</a:t>
                      </a:r>
                    </a:p>
                  </a:txBody>
                  <a:tcPr/>
                </a:tc>
                <a:extLst>
                  <a:ext uri="{0D108BD9-81ED-4DB2-BD59-A6C34878D82A}">
                    <a16:rowId xmlns:a16="http://schemas.microsoft.com/office/drawing/2014/main" val="3196740211"/>
                  </a:ext>
                </a:extLst>
              </a:tr>
            </a:tbl>
          </a:graphicData>
        </a:graphic>
      </p:graphicFrame>
      <p:cxnSp>
        <p:nvCxnSpPr>
          <p:cNvPr id="7" name="Straight Connector 6">
            <a:extLst>
              <a:ext uri="{FF2B5EF4-FFF2-40B4-BE49-F238E27FC236}">
                <a16:creationId xmlns:a16="http://schemas.microsoft.com/office/drawing/2014/main" id="{BEC8053F-4010-409B-8BA7-099D947C2847}"/>
              </a:ext>
            </a:extLst>
          </p:cNvPr>
          <p:cNvCxnSpPr>
            <a:cxnSpLocks/>
          </p:cNvCxnSpPr>
          <p:nvPr/>
        </p:nvCxnSpPr>
        <p:spPr>
          <a:xfrm flipV="1">
            <a:off x="2000250" y="1091627"/>
            <a:ext cx="8740171" cy="43493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246C0F-B83F-4CE7-8E7E-1799EC2243D2}"/>
              </a:ext>
            </a:extLst>
          </p:cNvPr>
          <p:cNvSpPr txBox="1"/>
          <p:nvPr/>
        </p:nvSpPr>
        <p:spPr>
          <a:xfrm>
            <a:off x="3586216" y="4888326"/>
            <a:ext cx="5334000" cy="646331"/>
          </a:xfrm>
          <a:prstGeom prst="rect">
            <a:avLst/>
          </a:prstGeom>
          <a:noFill/>
        </p:spPr>
        <p:txBody>
          <a:bodyPr wrap="square" rtlCol="0">
            <a:spAutoFit/>
          </a:bodyPr>
          <a:lstStyle/>
          <a:p>
            <a:pPr algn="ctr"/>
            <a:r>
              <a:rPr lang="en-US" sz="3600" dirty="0"/>
              <a:t>Student</a:t>
            </a:r>
          </a:p>
        </p:txBody>
      </p:sp>
      <p:sp>
        <p:nvSpPr>
          <p:cNvPr id="16" name="Frame 15">
            <a:extLst>
              <a:ext uri="{FF2B5EF4-FFF2-40B4-BE49-F238E27FC236}">
                <a16:creationId xmlns:a16="http://schemas.microsoft.com/office/drawing/2014/main" id="{6ADFEF13-BD92-453F-AC0C-A6D4C5957BA2}"/>
              </a:ext>
            </a:extLst>
          </p:cNvPr>
          <p:cNvSpPr/>
          <p:nvPr/>
        </p:nvSpPr>
        <p:spPr>
          <a:xfrm>
            <a:off x="8606821" y="1105091"/>
            <a:ext cx="2133600" cy="98122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25373DD2-003C-4DD8-8E16-8694D4881014}"/>
              </a:ext>
            </a:extLst>
          </p:cNvPr>
          <p:cNvSpPr txBox="1"/>
          <p:nvPr/>
        </p:nvSpPr>
        <p:spPr>
          <a:xfrm>
            <a:off x="8920216" y="2445488"/>
            <a:ext cx="1478426" cy="1569660"/>
          </a:xfrm>
          <a:prstGeom prst="rect">
            <a:avLst/>
          </a:prstGeom>
          <a:noFill/>
        </p:spPr>
        <p:txBody>
          <a:bodyPr wrap="square" rtlCol="0">
            <a:spAutoFit/>
          </a:bodyPr>
          <a:lstStyle/>
          <a:p>
            <a:pPr algn="ctr"/>
            <a:r>
              <a:rPr lang="en-US" sz="2400" b="1" dirty="0"/>
              <a:t>Final step of gradual release!</a:t>
            </a:r>
          </a:p>
        </p:txBody>
      </p:sp>
    </p:spTree>
    <p:extLst>
      <p:ext uri="{BB962C8B-B14F-4D97-AF65-F5344CB8AC3E}">
        <p14:creationId xmlns:p14="http://schemas.microsoft.com/office/powerpoint/2010/main" val="111892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2A81E1-BCBE-426B-8C09-33274E6940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3" name="Picture 12">
            <a:extLst>
              <a:ext uri="{FF2B5EF4-FFF2-40B4-BE49-F238E27FC236}">
                <a16:creationId xmlns:a16="http://schemas.microsoft.com/office/drawing/2014/main" id="{39D1DDD4-5BB3-45BA-B9B3-06B62299AD7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A24DAE64-2302-42EA-8239-F2F0775CA5A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84B8F8-FDC9-498B-9960-5D7260AFCB0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36AA4EE-D8E7-4AF9-BB6E-5914DD9578EA}"/>
              </a:ext>
            </a:extLst>
          </p:cNvPr>
          <p:cNvSpPr>
            <a:spLocks noGrp="1"/>
          </p:cNvSpPr>
          <p:nvPr>
            <p:ph type="title"/>
          </p:nvPr>
        </p:nvSpPr>
        <p:spPr>
          <a:xfrm>
            <a:off x="1451580" y="804520"/>
            <a:ext cx="4176511" cy="1049235"/>
          </a:xfrm>
        </p:spPr>
        <p:txBody>
          <a:bodyPr>
            <a:normAutofit/>
          </a:bodyPr>
          <a:lstStyle/>
          <a:p>
            <a:r>
              <a:rPr lang="en-US" dirty="0"/>
              <a:t>Independent Reading</a:t>
            </a:r>
          </a:p>
        </p:txBody>
      </p:sp>
      <p:sp>
        <p:nvSpPr>
          <p:cNvPr id="3" name="Content Placeholder 2">
            <a:extLst>
              <a:ext uri="{FF2B5EF4-FFF2-40B4-BE49-F238E27FC236}">
                <a16:creationId xmlns:a16="http://schemas.microsoft.com/office/drawing/2014/main" id="{DD7BE671-7B4E-4D82-9393-C15F8DA2135F}"/>
              </a:ext>
            </a:extLst>
          </p:cNvPr>
          <p:cNvSpPr>
            <a:spLocks noGrp="1"/>
          </p:cNvSpPr>
          <p:nvPr>
            <p:ph idx="1"/>
          </p:nvPr>
        </p:nvSpPr>
        <p:spPr>
          <a:xfrm>
            <a:off x="1451581" y="2015732"/>
            <a:ext cx="4172212" cy="3450613"/>
          </a:xfrm>
        </p:spPr>
        <p:txBody>
          <a:bodyPr>
            <a:normAutofit/>
          </a:bodyPr>
          <a:lstStyle/>
          <a:p>
            <a:pPr marL="0" indent="0">
              <a:buNone/>
            </a:pPr>
            <a:r>
              <a:rPr lang="en-US" sz="2800" dirty="0"/>
              <a:t>Unfortunately, in many schools the poorest readers read the least, often as much as three times less than their peers (Allington, 2006). </a:t>
            </a:r>
          </a:p>
          <a:p>
            <a:endParaRPr lang="en-US" dirty="0"/>
          </a:p>
          <a:p>
            <a:endParaRPr lang="en-US" dirty="0"/>
          </a:p>
        </p:txBody>
      </p:sp>
      <p:pic>
        <p:nvPicPr>
          <p:cNvPr id="6" name="Picture 5">
            <a:extLst>
              <a:ext uri="{FF2B5EF4-FFF2-40B4-BE49-F238E27FC236}">
                <a16:creationId xmlns:a16="http://schemas.microsoft.com/office/drawing/2014/main" id="{09BC9322-0D2B-47A6-AFAF-DD42BFFBBCBF}"/>
              </a:ext>
            </a:extLst>
          </p:cNvPr>
          <p:cNvPicPr>
            <a:picLocks noChangeAspect="1"/>
          </p:cNvPicPr>
          <p:nvPr/>
        </p:nvPicPr>
        <p:blipFill>
          <a:blip r:embed="rId3"/>
          <a:stretch>
            <a:fillRect/>
          </a:stretch>
        </p:blipFill>
        <p:spPr>
          <a:xfrm>
            <a:off x="5819986" y="1278460"/>
            <a:ext cx="6226950" cy="373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4881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2445-ABAA-4027-873D-81ACFC1A567B}"/>
              </a:ext>
            </a:extLst>
          </p:cNvPr>
          <p:cNvSpPr>
            <a:spLocks noGrp="1"/>
          </p:cNvSpPr>
          <p:nvPr>
            <p:ph type="title"/>
          </p:nvPr>
        </p:nvSpPr>
        <p:spPr>
          <a:xfrm>
            <a:off x="929065" y="707690"/>
            <a:ext cx="9603275" cy="1049235"/>
          </a:xfrm>
        </p:spPr>
        <p:txBody>
          <a:bodyPr>
            <a:normAutofit/>
          </a:bodyPr>
          <a:lstStyle/>
          <a:p>
            <a:r>
              <a:rPr lang="en-US" sz="4000" dirty="0"/>
              <a:t>At-Risk Readers Need time to read </a:t>
            </a:r>
          </a:p>
        </p:txBody>
      </p:sp>
      <p:sp>
        <p:nvSpPr>
          <p:cNvPr id="4" name="TextBox 3">
            <a:extLst>
              <a:ext uri="{FF2B5EF4-FFF2-40B4-BE49-F238E27FC236}">
                <a16:creationId xmlns:a16="http://schemas.microsoft.com/office/drawing/2014/main" id="{55673C82-F79F-45BE-B8F5-22E5C91369A1}"/>
              </a:ext>
            </a:extLst>
          </p:cNvPr>
          <p:cNvSpPr txBox="1"/>
          <p:nvPr/>
        </p:nvSpPr>
        <p:spPr>
          <a:xfrm>
            <a:off x="4033156" y="2188649"/>
            <a:ext cx="7413171" cy="3046988"/>
          </a:xfrm>
          <a:prstGeom prst="rect">
            <a:avLst/>
          </a:prstGeom>
          <a:solidFill>
            <a:schemeClr val="bg2">
              <a:lumMod val="90000"/>
            </a:schemeClr>
          </a:solidFill>
          <a:ln w="28575">
            <a:solidFill>
              <a:schemeClr val="tx1"/>
            </a:solidFill>
          </a:ln>
        </p:spPr>
        <p:txBody>
          <a:bodyPr wrap="square" rtlCol="0">
            <a:spAutoFit/>
          </a:bodyPr>
          <a:lstStyle/>
          <a:p>
            <a:endParaRPr lang="en-US" sz="1600" dirty="0"/>
          </a:p>
          <a:p>
            <a:r>
              <a:rPr lang="en-US" sz="2800" dirty="0"/>
              <a:t>Isolated skills instruction has become the primary focus of the struggling student, but they do very little reading.  </a:t>
            </a:r>
          </a:p>
          <a:p>
            <a:endParaRPr lang="en-US" sz="1600" dirty="0"/>
          </a:p>
          <a:p>
            <a:r>
              <a:rPr lang="en-US" sz="2800" dirty="0"/>
              <a:t>“If they don’t read much, how they ever </a:t>
            </a:r>
            <a:r>
              <a:rPr lang="en-US" sz="2800" dirty="0" err="1"/>
              <a:t>gonna</a:t>
            </a:r>
            <a:r>
              <a:rPr lang="en-US" sz="2800" dirty="0"/>
              <a:t> get good?”</a:t>
            </a:r>
          </a:p>
          <a:p>
            <a:endParaRPr lang="en-US" sz="1600" dirty="0"/>
          </a:p>
        </p:txBody>
      </p:sp>
      <p:pic>
        <p:nvPicPr>
          <p:cNvPr id="5" name="Picture 4">
            <a:extLst>
              <a:ext uri="{FF2B5EF4-FFF2-40B4-BE49-F238E27FC236}">
                <a16:creationId xmlns:a16="http://schemas.microsoft.com/office/drawing/2014/main" id="{235A6181-C883-43EC-85FC-509E0042893C}"/>
              </a:ext>
            </a:extLst>
          </p:cNvPr>
          <p:cNvPicPr>
            <a:picLocks noChangeAspect="1"/>
          </p:cNvPicPr>
          <p:nvPr/>
        </p:nvPicPr>
        <p:blipFill>
          <a:blip r:embed="rId3"/>
          <a:stretch>
            <a:fillRect/>
          </a:stretch>
        </p:blipFill>
        <p:spPr>
          <a:xfrm>
            <a:off x="275188" y="2493169"/>
            <a:ext cx="3328270" cy="249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E3649960-51D5-413F-95E8-3E5AAE6699ED}"/>
              </a:ext>
            </a:extLst>
          </p:cNvPr>
          <p:cNvSpPr txBox="1"/>
          <p:nvPr/>
        </p:nvSpPr>
        <p:spPr>
          <a:xfrm>
            <a:off x="10189439" y="5684149"/>
            <a:ext cx="1730829" cy="369332"/>
          </a:xfrm>
          <a:prstGeom prst="rect">
            <a:avLst/>
          </a:prstGeom>
          <a:noFill/>
        </p:spPr>
        <p:txBody>
          <a:bodyPr wrap="square" rtlCol="0">
            <a:spAutoFit/>
          </a:bodyPr>
          <a:lstStyle/>
          <a:p>
            <a:r>
              <a:rPr lang="en-US" dirty="0"/>
              <a:t>(Allington, 2009)</a:t>
            </a:r>
          </a:p>
        </p:txBody>
      </p:sp>
    </p:spTree>
    <p:extLst>
      <p:ext uri="{BB962C8B-B14F-4D97-AF65-F5344CB8AC3E}">
        <p14:creationId xmlns:p14="http://schemas.microsoft.com/office/powerpoint/2010/main" val="38038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86E10E-9BCC-42A7-8CD5-1376F539211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216D0E-A9FC-4CEF-A214-8B42CA8F4714}"/>
              </a:ext>
            </a:extLst>
          </p:cNvPr>
          <p:cNvSpPr>
            <a:spLocks noGrp="1"/>
          </p:cNvSpPr>
          <p:nvPr>
            <p:ph sz="half" idx="1"/>
          </p:nvPr>
        </p:nvSpPr>
        <p:spPr>
          <a:xfrm>
            <a:off x="1447331" y="2010878"/>
            <a:ext cx="4825132" cy="4042233"/>
          </a:xfrm>
        </p:spPr>
        <p:txBody>
          <a:bodyPr>
            <a:normAutofit fontScale="92500" lnSpcReduction="10000"/>
          </a:bodyPr>
          <a:lstStyle/>
          <a:p>
            <a:pPr marL="0" indent="0">
              <a:buNone/>
            </a:pPr>
            <a:r>
              <a:rPr lang="en-US" sz="2800" dirty="0"/>
              <a:t>We fill the readers’ days with tasks that require little reading.  If we want to foster reading development, then we must design lessons that provide the opportunities for struggling readers to actually read.” </a:t>
            </a:r>
          </a:p>
          <a:p>
            <a:pPr marL="0" indent="0">
              <a:buNone/>
            </a:pPr>
            <a:r>
              <a:rPr lang="en-US" sz="1600" dirty="0"/>
              <a:t>                                                                                                                  (Allington, 2013)</a:t>
            </a:r>
          </a:p>
        </p:txBody>
      </p:sp>
      <p:sp>
        <p:nvSpPr>
          <p:cNvPr id="5" name="Content Placeholder 4">
            <a:extLst>
              <a:ext uri="{FF2B5EF4-FFF2-40B4-BE49-F238E27FC236}">
                <a16:creationId xmlns:a16="http://schemas.microsoft.com/office/drawing/2014/main" id="{4540457F-4546-407A-9050-BE9D75659CB8}"/>
              </a:ext>
            </a:extLst>
          </p:cNvPr>
          <p:cNvSpPr>
            <a:spLocks noGrp="1"/>
          </p:cNvSpPr>
          <p:nvPr>
            <p:ph sz="half" idx="2"/>
          </p:nvPr>
        </p:nvSpPr>
        <p:spPr/>
        <p:txBody>
          <a:bodyPr>
            <a:normAutofit fontScale="92500" lnSpcReduction="10000"/>
          </a:bodyPr>
          <a:lstStyle/>
          <a:p>
            <a:endParaRPr lang="en-US"/>
          </a:p>
        </p:txBody>
      </p:sp>
      <p:pic>
        <p:nvPicPr>
          <p:cNvPr id="2" name="Picture 1">
            <a:extLst>
              <a:ext uri="{FF2B5EF4-FFF2-40B4-BE49-F238E27FC236}">
                <a16:creationId xmlns:a16="http://schemas.microsoft.com/office/drawing/2014/main" id="{5BF5D0A3-4DD0-46AD-B297-F43B4630BA5B}"/>
              </a:ext>
            </a:extLst>
          </p:cNvPr>
          <p:cNvPicPr>
            <a:picLocks noChangeAspect="1"/>
          </p:cNvPicPr>
          <p:nvPr/>
        </p:nvPicPr>
        <p:blipFill>
          <a:blip r:embed="rId2"/>
          <a:stretch>
            <a:fillRect/>
          </a:stretch>
        </p:blipFill>
        <p:spPr>
          <a:xfrm>
            <a:off x="6862950" y="945877"/>
            <a:ext cx="4645152" cy="4966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6930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4160B0C-2844-437F-90C8-04C29520D647}"/>
              </a:ext>
            </a:extLst>
          </p:cNvPr>
          <p:cNvSpPr>
            <a:spLocks noGrp="1"/>
          </p:cNvSpPr>
          <p:nvPr>
            <p:ph sz="half" idx="2"/>
          </p:nvPr>
        </p:nvSpPr>
        <p:spPr>
          <a:xfrm>
            <a:off x="636814" y="734786"/>
            <a:ext cx="11332029" cy="5176157"/>
          </a:xfrm>
        </p:spPr>
        <p:txBody>
          <a:bodyPr>
            <a:normAutofit lnSpcReduction="10000"/>
          </a:bodyPr>
          <a:lstStyle/>
          <a:p>
            <a:pPr marL="457200" lvl="1" indent="0">
              <a:buNone/>
            </a:pPr>
            <a:r>
              <a:rPr lang="en-US" sz="2800" dirty="0"/>
              <a:t>1. Foundational Skills – Ample Practice for Struggling Students</a:t>
            </a:r>
          </a:p>
          <a:p>
            <a:pPr marL="457200" lvl="1" indent="0">
              <a:buNone/>
            </a:pPr>
            <a:endParaRPr lang="en-US" sz="2800" dirty="0"/>
          </a:p>
          <a:p>
            <a:pPr marL="457200" lvl="1" indent="0">
              <a:buNone/>
            </a:pPr>
            <a:r>
              <a:rPr lang="en-US" sz="2800" dirty="0"/>
              <a:t>2. Scaffolded Instruction - Gradual Release of Responsibility Approach</a:t>
            </a:r>
          </a:p>
          <a:p>
            <a:pPr marL="914400" lvl="2" indent="0">
              <a:buNone/>
            </a:pPr>
            <a:r>
              <a:rPr lang="en-US" sz="2800" dirty="0"/>
              <a:t>	a. Read </a:t>
            </a:r>
            <a:r>
              <a:rPr lang="en-US" sz="2800" dirty="0" err="1"/>
              <a:t>Alouds</a:t>
            </a:r>
            <a:endParaRPr lang="en-US" sz="2800" dirty="0"/>
          </a:p>
          <a:p>
            <a:pPr marL="914400" lvl="2" indent="0">
              <a:buNone/>
            </a:pPr>
            <a:r>
              <a:rPr lang="en-US" sz="2800" dirty="0"/>
              <a:t>	b. Shared Reading</a:t>
            </a:r>
          </a:p>
          <a:p>
            <a:pPr marL="914400" lvl="2" indent="0">
              <a:buNone/>
            </a:pPr>
            <a:r>
              <a:rPr lang="en-US" sz="2800" dirty="0"/>
              <a:t>	c. Guided Reading</a:t>
            </a:r>
          </a:p>
          <a:p>
            <a:pPr marL="914400" lvl="2" indent="0">
              <a:buNone/>
            </a:pPr>
            <a:r>
              <a:rPr lang="en-US" sz="2800" dirty="0"/>
              <a:t>	d. Independent Reading</a:t>
            </a:r>
          </a:p>
          <a:p>
            <a:pPr marL="914400" lvl="2" indent="0">
              <a:buNone/>
            </a:pPr>
            <a:endParaRPr lang="en-US" sz="2800" dirty="0"/>
          </a:p>
          <a:p>
            <a:pPr marL="457200" lvl="1" indent="0">
              <a:buNone/>
            </a:pPr>
            <a:r>
              <a:rPr lang="en-US" sz="3000" dirty="0"/>
              <a:t>3. Building Stamina</a:t>
            </a:r>
          </a:p>
          <a:p>
            <a:pPr marL="914400" lvl="2" indent="0">
              <a:buNone/>
            </a:pPr>
            <a:endParaRPr lang="en-US" sz="3200" dirty="0"/>
          </a:p>
          <a:p>
            <a:pPr marL="914400" lvl="2" indent="0">
              <a:buNone/>
            </a:pPr>
            <a:endParaRPr lang="en-US" sz="3200" dirty="0"/>
          </a:p>
        </p:txBody>
      </p:sp>
      <p:sp>
        <p:nvSpPr>
          <p:cNvPr id="2" name="Circle: Hollow 1">
            <a:extLst>
              <a:ext uri="{FF2B5EF4-FFF2-40B4-BE49-F238E27FC236}">
                <a16:creationId xmlns:a16="http://schemas.microsoft.com/office/drawing/2014/main" id="{4006C03E-E4B1-4B69-AFD3-D091ABA4D543}"/>
              </a:ext>
            </a:extLst>
          </p:cNvPr>
          <p:cNvSpPr/>
          <p:nvPr/>
        </p:nvSpPr>
        <p:spPr>
          <a:xfrm>
            <a:off x="609026" y="4870211"/>
            <a:ext cx="8850085" cy="792652"/>
          </a:xfrm>
          <a:prstGeom prst="donut">
            <a:avLst>
              <a:gd name="adj" fmla="val 14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836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BDAC-BF62-45F5-BCAB-7E74F3BD4745}"/>
              </a:ext>
            </a:extLst>
          </p:cNvPr>
          <p:cNvSpPr>
            <a:spLocks noGrp="1"/>
          </p:cNvSpPr>
          <p:nvPr>
            <p:ph type="title"/>
          </p:nvPr>
        </p:nvSpPr>
        <p:spPr>
          <a:xfrm>
            <a:off x="259593" y="445290"/>
            <a:ext cx="9603275" cy="1049235"/>
          </a:xfrm>
        </p:spPr>
        <p:txBody>
          <a:bodyPr/>
          <a:lstStyle/>
          <a:p>
            <a:r>
              <a:rPr lang="en-US" dirty="0"/>
              <a:t>Goal:  Building stamina</a:t>
            </a:r>
          </a:p>
        </p:txBody>
      </p:sp>
      <p:sp>
        <p:nvSpPr>
          <p:cNvPr id="3" name="Content Placeholder 2">
            <a:extLst>
              <a:ext uri="{FF2B5EF4-FFF2-40B4-BE49-F238E27FC236}">
                <a16:creationId xmlns:a16="http://schemas.microsoft.com/office/drawing/2014/main" id="{E9A19FAF-44BE-4045-805F-AF1F5177D02B}"/>
              </a:ext>
            </a:extLst>
          </p:cNvPr>
          <p:cNvSpPr>
            <a:spLocks noGrp="1"/>
          </p:cNvSpPr>
          <p:nvPr>
            <p:ph idx="1"/>
          </p:nvPr>
        </p:nvSpPr>
        <p:spPr>
          <a:xfrm>
            <a:off x="114300" y="2008414"/>
            <a:ext cx="12077700" cy="4000500"/>
          </a:xfrm>
        </p:spPr>
        <p:txBody>
          <a:bodyPr>
            <a:normAutofit fontScale="92500"/>
          </a:bodyPr>
          <a:lstStyle/>
          <a:p>
            <a:pPr marL="0" indent="0">
              <a:buNone/>
            </a:pPr>
            <a:r>
              <a:rPr lang="en-US" sz="2800" dirty="0"/>
              <a:t>When students deeply engage with text for sustained periods of time, they enter the “reading zone.”  </a:t>
            </a:r>
            <a:r>
              <a:rPr lang="en-US" dirty="0"/>
              <a:t>(Atwell, 2007)</a:t>
            </a:r>
          </a:p>
          <a:p>
            <a:pPr marL="0" indent="0">
              <a:buNone/>
            </a:pPr>
            <a:r>
              <a:rPr lang="en-US" sz="2400" dirty="0"/>
              <a:t>  Help students build muscle memory around managing space, materials, and attention. </a:t>
            </a:r>
            <a:r>
              <a:rPr lang="en-US" sz="1500" dirty="0"/>
              <a:t>(</a:t>
            </a:r>
            <a:r>
              <a:rPr lang="en-US" sz="1500" dirty="0" err="1"/>
              <a:t>Boushey</a:t>
            </a:r>
            <a:r>
              <a:rPr lang="en-US" sz="1500" dirty="0"/>
              <a:t> &amp; Moser, 2014)</a:t>
            </a:r>
          </a:p>
          <a:p>
            <a:pPr marL="0" indent="0">
              <a:buNone/>
            </a:pPr>
            <a:r>
              <a:rPr lang="en-US" dirty="0"/>
              <a:t>	</a:t>
            </a:r>
            <a:r>
              <a:rPr lang="en-US" sz="2200" b="1" dirty="0"/>
              <a:t>Tips</a:t>
            </a:r>
          </a:p>
          <a:p>
            <a:pPr lvl="2"/>
            <a:r>
              <a:rPr lang="en-US" sz="2400" dirty="0"/>
              <a:t>Stop independent reading while it is still engaging. </a:t>
            </a:r>
          </a:p>
          <a:p>
            <a:pPr lvl="2"/>
            <a:r>
              <a:rPr lang="en-US" sz="2400" dirty="0"/>
              <a:t>Continue to do this regularly, incrementally increasing the amount of time before interruption.</a:t>
            </a:r>
          </a:p>
          <a:p>
            <a:pPr lvl="3"/>
            <a:r>
              <a:rPr lang="en-US" sz="2600" b="1" dirty="0"/>
              <a:t>Goal</a:t>
            </a:r>
            <a:r>
              <a:rPr lang="en-US" sz="2600" dirty="0"/>
              <a:t> for Primary – 15-30 minutes </a:t>
            </a:r>
          </a:p>
          <a:p>
            <a:pPr lvl="3"/>
            <a:r>
              <a:rPr lang="en-US" sz="2600" b="1" dirty="0"/>
              <a:t>Goal</a:t>
            </a:r>
            <a:r>
              <a:rPr lang="en-US" sz="2600" dirty="0"/>
              <a:t> for Intermediate – 30-45 minutes</a:t>
            </a:r>
            <a:endParaRPr lang="en-US" sz="1700" dirty="0"/>
          </a:p>
        </p:txBody>
      </p:sp>
      <p:pic>
        <p:nvPicPr>
          <p:cNvPr id="5" name="Picture 4">
            <a:extLst>
              <a:ext uri="{FF2B5EF4-FFF2-40B4-BE49-F238E27FC236}">
                <a16:creationId xmlns:a16="http://schemas.microsoft.com/office/drawing/2014/main" id="{D1B76D6B-B310-4D1A-91C9-565894870250}"/>
              </a:ext>
            </a:extLst>
          </p:cNvPr>
          <p:cNvPicPr>
            <a:picLocks noChangeAspect="1"/>
          </p:cNvPicPr>
          <p:nvPr/>
        </p:nvPicPr>
        <p:blipFill>
          <a:blip r:embed="rId2"/>
          <a:stretch>
            <a:fillRect/>
          </a:stretch>
        </p:blipFill>
        <p:spPr>
          <a:xfrm>
            <a:off x="9990161" y="4993255"/>
            <a:ext cx="1503451" cy="1864745"/>
          </a:xfrm>
          <a:prstGeom prst="rect">
            <a:avLst/>
          </a:prstGeom>
        </p:spPr>
      </p:pic>
    </p:spTree>
    <p:extLst>
      <p:ext uri="{BB962C8B-B14F-4D97-AF65-F5344CB8AC3E}">
        <p14:creationId xmlns:p14="http://schemas.microsoft.com/office/powerpoint/2010/main" val="225743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42582AB-167A-4D1A-B337-77C39D46865C}"/>
              </a:ext>
            </a:extLst>
          </p:cNvPr>
          <p:cNvGraphicFramePr>
            <a:graphicFrameLocks noGrp="1"/>
          </p:cNvGraphicFramePr>
          <p:nvPr>
            <p:extLst>
              <p:ext uri="{D42A27DB-BD31-4B8C-83A1-F6EECF244321}">
                <p14:modId xmlns:p14="http://schemas.microsoft.com/office/powerpoint/2010/main" val="2430699351"/>
              </p:ext>
            </p:extLst>
          </p:nvPr>
        </p:nvGraphicFramePr>
        <p:xfrm>
          <a:off x="2106385" y="1914863"/>
          <a:ext cx="7886700" cy="3992880"/>
        </p:xfrm>
        <a:graphic>
          <a:graphicData uri="http://schemas.openxmlformats.org/drawingml/2006/table">
            <a:tbl>
              <a:tblPr firstRow="1" bandRow="1">
                <a:tableStyleId>{5C22544A-7EE6-4342-B048-85BDC9FD1C3A}</a:tableStyleId>
              </a:tblPr>
              <a:tblGrid>
                <a:gridCol w="4895806">
                  <a:extLst>
                    <a:ext uri="{9D8B030D-6E8A-4147-A177-3AD203B41FA5}">
                      <a16:colId xmlns:a16="http://schemas.microsoft.com/office/drawing/2014/main" val="594078941"/>
                    </a:ext>
                  </a:extLst>
                </a:gridCol>
                <a:gridCol w="2990894">
                  <a:extLst>
                    <a:ext uri="{9D8B030D-6E8A-4147-A177-3AD203B41FA5}">
                      <a16:colId xmlns:a16="http://schemas.microsoft.com/office/drawing/2014/main" val="829306601"/>
                    </a:ext>
                  </a:extLst>
                </a:gridCol>
              </a:tblGrid>
              <a:tr h="370840">
                <a:tc>
                  <a:txBody>
                    <a:bodyPr/>
                    <a:lstStyle/>
                    <a:p>
                      <a:pPr algn="ctr"/>
                      <a:r>
                        <a:rPr lang="en-US" sz="2800" dirty="0"/>
                        <a:t>Real Reading</a:t>
                      </a:r>
                    </a:p>
                  </a:txBody>
                  <a:tcPr/>
                </a:tc>
                <a:tc>
                  <a:txBody>
                    <a:bodyPr/>
                    <a:lstStyle/>
                    <a:p>
                      <a:pPr algn="ctr"/>
                      <a:r>
                        <a:rPr lang="en-US" sz="2800" dirty="0"/>
                        <a:t>Fake Reading</a:t>
                      </a:r>
                    </a:p>
                  </a:txBody>
                  <a:tcPr/>
                </a:tc>
                <a:extLst>
                  <a:ext uri="{0D108BD9-81ED-4DB2-BD59-A6C34878D82A}">
                    <a16:rowId xmlns:a16="http://schemas.microsoft.com/office/drawing/2014/main" val="956441810"/>
                  </a:ext>
                </a:extLst>
              </a:tr>
              <a:tr h="370840">
                <a:tc>
                  <a:txBody>
                    <a:bodyPr/>
                    <a:lstStyle/>
                    <a:p>
                      <a:r>
                        <a:rPr lang="en-US" sz="3200" dirty="0"/>
                        <a:t>Reading and understanding</a:t>
                      </a:r>
                    </a:p>
                  </a:txBody>
                  <a:tcPr/>
                </a:tc>
                <a:tc>
                  <a:txBody>
                    <a:bodyPr/>
                    <a:lstStyle/>
                    <a:p>
                      <a:r>
                        <a:rPr lang="en-US" sz="3200" dirty="0"/>
                        <a:t>Skimming</a:t>
                      </a:r>
                    </a:p>
                  </a:txBody>
                  <a:tcPr/>
                </a:tc>
                <a:extLst>
                  <a:ext uri="{0D108BD9-81ED-4DB2-BD59-A6C34878D82A}">
                    <a16:rowId xmlns:a16="http://schemas.microsoft.com/office/drawing/2014/main" val="863422941"/>
                  </a:ext>
                </a:extLst>
              </a:tr>
              <a:tr h="370840">
                <a:tc>
                  <a:txBody>
                    <a:bodyPr/>
                    <a:lstStyle/>
                    <a:p>
                      <a:r>
                        <a:rPr lang="en-US" sz="3200" dirty="0"/>
                        <a:t>Reading and thinking</a:t>
                      </a:r>
                    </a:p>
                  </a:txBody>
                  <a:tcPr/>
                </a:tc>
                <a:tc>
                  <a:txBody>
                    <a:bodyPr/>
                    <a:lstStyle/>
                    <a:p>
                      <a:r>
                        <a:rPr lang="en-US" sz="3200" dirty="0"/>
                        <a:t>Picture reader</a:t>
                      </a:r>
                    </a:p>
                  </a:txBody>
                  <a:tcPr/>
                </a:tc>
                <a:extLst>
                  <a:ext uri="{0D108BD9-81ED-4DB2-BD59-A6C34878D82A}">
                    <a16:rowId xmlns:a16="http://schemas.microsoft.com/office/drawing/2014/main" val="4160918337"/>
                  </a:ext>
                </a:extLst>
              </a:tr>
              <a:tr h="370840">
                <a:tc>
                  <a:txBody>
                    <a:bodyPr/>
                    <a:lstStyle/>
                    <a:p>
                      <a:r>
                        <a:rPr lang="en-US" sz="3200" dirty="0"/>
                        <a:t>Taking your time</a:t>
                      </a:r>
                    </a:p>
                  </a:txBody>
                  <a:tcPr/>
                </a:tc>
                <a:tc>
                  <a:txBody>
                    <a:bodyPr/>
                    <a:lstStyle/>
                    <a:p>
                      <a:r>
                        <a:rPr lang="en-US" sz="3200" dirty="0"/>
                        <a:t>Mumbling</a:t>
                      </a:r>
                    </a:p>
                  </a:txBody>
                  <a:tcPr/>
                </a:tc>
                <a:extLst>
                  <a:ext uri="{0D108BD9-81ED-4DB2-BD59-A6C34878D82A}">
                    <a16:rowId xmlns:a16="http://schemas.microsoft.com/office/drawing/2014/main" val="4112722165"/>
                  </a:ext>
                </a:extLst>
              </a:tr>
              <a:tr h="370840">
                <a:tc>
                  <a:txBody>
                    <a:bodyPr/>
                    <a:lstStyle/>
                    <a:p>
                      <a:r>
                        <a:rPr lang="en-US" sz="3200" dirty="0"/>
                        <a:t>Using strategies</a:t>
                      </a:r>
                    </a:p>
                  </a:txBody>
                  <a:tcPr/>
                </a:tc>
                <a:tc>
                  <a:txBody>
                    <a:bodyPr/>
                    <a:lstStyle/>
                    <a:p>
                      <a:r>
                        <a:rPr lang="en-US" sz="3200" dirty="0"/>
                        <a:t>Speed reading</a:t>
                      </a:r>
                    </a:p>
                  </a:txBody>
                  <a:tcPr/>
                </a:tc>
                <a:extLst>
                  <a:ext uri="{0D108BD9-81ED-4DB2-BD59-A6C34878D82A}">
                    <a16:rowId xmlns:a16="http://schemas.microsoft.com/office/drawing/2014/main" val="3793932395"/>
                  </a:ext>
                </a:extLst>
              </a:tr>
              <a:tr h="370840">
                <a:tc>
                  <a:txBody>
                    <a:bodyPr/>
                    <a:lstStyle/>
                    <a:p>
                      <a:r>
                        <a:rPr lang="en-US" sz="3200" dirty="0"/>
                        <a:t>Focused</a:t>
                      </a:r>
                    </a:p>
                  </a:txBody>
                  <a:tcPr/>
                </a:tc>
                <a:tc>
                  <a:txBody>
                    <a:bodyPr/>
                    <a:lstStyle/>
                    <a:p>
                      <a:r>
                        <a:rPr lang="en-US" sz="3200" dirty="0"/>
                        <a:t>Flipping pages</a:t>
                      </a:r>
                    </a:p>
                  </a:txBody>
                  <a:tcPr/>
                </a:tc>
                <a:extLst>
                  <a:ext uri="{0D108BD9-81ED-4DB2-BD59-A6C34878D82A}">
                    <a16:rowId xmlns:a16="http://schemas.microsoft.com/office/drawing/2014/main" val="2534208628"/>
                  </a:ext>
                </a:extLst>
              </a:tr>
              <a:tr h="370840">
                <a:tc>
                  <a:txBody>
                    <a:bodyPr/>
                    <a:lstStyle/>
                    <a:p>
                      <a:r>
                        <a:rPr lang="en-US" sz="3200" dirty="0"/>
                        <a:t>Reflect and connect</a:t>
                      </a:r>
                    </a:p>
                  </a:txBody>
                  <a:tcPr/>
                </a:tc>
                <a:tc>
                  <a:txBody>
                    <a:bodyPr/>
                    <a:lstStyle/>
                    <a:p>
                      <a:r>
                        <a:rPr lang="en-US" sz="3200" dirty="0"/>
                        <a:t>Stalling</a:t>
                      </a:r>
                    </a:p>
                  </a:txBody>
                  <a:tcPr/>
                </a:tc>
                <a:extLst>
                  <a:ext uri="{0D108BD9-81ED-4DB2-BD59-A6C34878D82A}">
                    <a16:rowId xmlns:a16="http://schemas.microsoft.com/office/drawing/2014/main" val="2338055234"/>
                  </a:ext>
                </a:extLst>
              </a:tr>
            </a:tbl>
          </a:graphicData>
        </a:graphic>
      </p:graphicFrame>
      <p:pic>
        <p:nvPicPr>
          <p:cNvPr id="4" name="Content Placeholder 3">
            <a:extLst>
              <a:ext uri="{FF2B5EF4-FFF2-40B4-BE49-F238E27FC236}">
                <a16:creationId xmlns:a16="http://schemas.microsoft.com/office/drawing/2014/main" id="{B8A6786C-E0A6-4D10-94D9-269339E82059}"/>
              </a:ext>
            </a:extLst>
          </p:cNvPr>
          <p:cNvPicPr>
            <a:picLocks noGrp="1" noChangeAspect="1"/>
          </p:cNvPicPr>
          <p:nvPr>
            <p:ph idx="1"/>
          </p:nvPr>
        </p:nvPicPr>
        <p:blipFill>
          <a:blip r:embed="rId2"/>
          <a:stretch>
            <a:fillRect/>
          </a:stretch>
        </p:blipFill>
        <p:spPr>
          <a:xfrm>
            <a:off x="1665512" y="449134"/>
            <a:ext cx="8507187" cy="6055051"/>
          </a:xfrm>
          <a:prstGeom prst="rect">
            <a:avLst/>
          </a:prstGeom>
        </p:spPr>
      </p:pic>
    </p:spTree>
    <p:extLst>
      <p:ext uri="{BB962C8B-B14F-4D97-AF65-F5344CB8AC3E}">
        <p14:creationId xmlns:p14="http://schemas.microsoft.com/office/powerpoint/2010/main" val="14802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09AC-F9EF-4ECB-AA47-663163570A2A}"/>
              </a:ext>
            </a:extLst>
          </p:cNvPr>
          <p:cNvSpPr>
            <a:spLocks noGrp="1"/>
          </p:cNvSpPr>
          <p:nvPr>
            <p:ph type="title"/>
          </p:nvPr>
        </p:nvSpPr>
        <p:spPr>
          <a:xfrm>
            <a:off x="569836" y="592247"/>
            <a:ext cx="9603275" cy="1049235"/>
          </a:xfrm>
        </p:spPr>
        <p:txBody>
          <a:bodyPr/>
          <a:lstStyle/>
          <a:p>
            <a:r>
              <a:rPr lang="en-US" dirty="0"/>
              <a:t>Do NOT sacrifice independent reading time during the school day!</a:t>
            </a:r>
          </a:p>
        </p:txBody>
      </p:sp>
      <p:sp>
        <p:nvSpPr>
          <p:cNvPr id="3" name="Content Placeholder 2">
            <a:extLst>
              <a:ext uri="{FF2B5EF4-FFF2-40B4-BE49-F238E27FC236}">
                <a16:creationId xmlns:a16="http://schemas.microsoft.com/office/drawing/2014/main" id="{5E7D61DA-D69F-4B35-850F-69393355CBDB}"/>
              </a:ext>
            </a:extLst>
          </p:cNvPr>
          <p:cNvSpPr>
            <a:spLocks noGrp="1"/>
          </p:cNvSpPr>
          <p:nvPr>
            <p:ph idx="1"/>
          </p:nvPr>
        </p:nvSpPr>
        <p:spPr>
          <a:xfrm>
            <a:off x="594240" y="1872499"/>
            <a:ext cx="9929436" cy="3927868"/>
          </a:xfrm>
        </p:spPr>
        <p:txBody>
          <a:bodyPr>
            <a:normAutofit/>
          </a:bodyPr>
          <a:lstStyle/>
          <a:p>
            <a:pPr marL="0" indent="0">
              <a:buNone/>
            </a:pPr>
            <a:r>
              <a:rPr lang="en-US" sz="2800" dirty="0"/>
              <a:t>What should teachers do during independent reading time?</a:t>
            </a:r>
          </a:p>
        </p:txBody>
      </p:sp>
      <p:pic>
        <p:nvPicPr>
          <p:cNvPr id="6" name="Picture 5">
            <a:extLst>
              <a:ext uri="{FF2B5EF4-FFF2-40B4-BE49-F238E27FC236}">
                <a16:creationId xmlns:a16="http://schemas.microsoft.com/office/drawing/2014/main" id="{D117CB3D-B7A9-40C8-A1FF-30E34667A00E}"/>
              </a:ext>
            </a:extLst>
          </p:cNvPr>
          <p:cNvPicPr>
            <a:picLocks noChangeAspect="1"/>
          </p:cNvPicPr>
          <p:nvPr/>
        </p:nvPicPr>
        <p:blipFill>
          <a:blip r:embed="rId3"/>
          <a:stretch>
            <a:fillRect/>
          </a:stretch>
        </p:blipFill>
        <p:spPr>
          <a:xfrm>
            <a:off x="2310063" y="2610852"/>
            <a:ext cx="7122695" cy="4006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558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BCBF-C1B9-455F-B50F-2B3B4BFF0ECD}"/>
              </a:ext>
            </a:extLst>
          </p:cNvPr>
          <p:cNvSpPr>
            <a:spLocks noGrp="1"/>
          </p:cNvSpPr>
          <p:nvPr>
            <p:ph type="title"/>
          </p:nvPr>
        </p:nvSpPr>
        <p:spPr>
          <a:xfrm>
            <a:off x="1141336" y="935147"/>
            <a:ext cx="10011078" cy="1049235"/>
          </a:xfrm>
        </p:spPr>
        <p:txBody>
          <a:bodyPr>
            <a:normAutofit fontScale="90000"/>
          </a:bodyPr>
          <a:lstStyle/>
          <a:p>
            <a:pPr algn="ctr"/>
            <a:r>
              <a:rPr lang="en-US" sz="4000" dirty="0"/>
              <a:t>Scaffolding Strategies Tips &amp; Tech tools</a:t>
            </a:r>
          </a:p>
        </p:txBody>
      </p:sp>
      <p:pic>
        <p:nvPicPr>
          <p:cNvPr id="4" name="Picture 3">
            <a:extLst>
              <a:ext uri="{FF2B5EF4-FFF2-40B4-BE49-F238E27FC236}">
                <a16:creationId xmlns:a16="http://schemas.microsoft.com/office/drawing/2014/main" id="{F9218602-84B5-4AFD-A93C-F782E4C64B8F}"/>
              </a:ext>
            </a:extLst>
          </p:cNvPr>
          <p:cNvPicPr>
            <a:picLocks noChangeAspect="1"/>
          </p:cNvPicPr>
          <p:nvPr/>
        </p:nvPicPr>
        <p:blipFill>
          <a:blip r:embed="rId3"/>
          <a:stretch>
            <a:fillRect/>
          </a:stretch>
        </p:blipFill>
        <p:spPr>
          <a:xfrm>
            <a:off x="4376056" y="1853754"/>
            <a:ext cx="3221042" cy="4154412"/>
          </a:xfrm>
          <a:prstGeom prst="rect">
            <a:avLst/>
          </a:prstGeom>
        </p:spPr>
      </p:pic>
    </p:spTree>
    <p:extLst>
      <p:ext uri="{BB962C8B-B14F-4D97-AF65-F5344CB8AC3E}">
        <p14:creationId xmlns:p14="http://schemas.microsoft.com/office/powerpoint/2010/main" val="98602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8D92-E83B-41AB-B7F9-7BF63AF084C9}"/>
              </a:ext>
            </a:extLst>
          </p:cNvPr>
          <p:cNvSpPr>
            <a:spLocks noGrp="1"/>
          </p:cNvSpPr>
          <p:nvPr>
            <p:ph type="title"/>
          </p:nvPr>
        </p:nvSpPr>
        <p:spPr>
          <a:solidFill>
            <a:schemeClr val="accent2">
              <a:lumMod val="40000"/>
              <a:lumOff val="60000"/>
            </a:schemeClr>
          </a:solidFill>
        </p:spPr>
        <p:txBody>
          <a:bodyPr>
            <a:normAutofit/>
          </a:bodyPr>
          <a:lstStyle/>
          <a:p>
            <a:pPr algn="ctr"/>
            <a:r>
              <a:rPr lang="en-US" sz="4800" dirty="0"/>
              <a:t>3 Takeaways from the Session</a:t>
            </a:r>
          </a:p>
        </p:txBody>
      </p:sp>
      <p:pic>
        <p:nvPicPr>
          <p:cNvPr id="4" name="Content Placeholder 3">
            <a:extLst>
              <a:ext uri="{FF2B5EF4-FFF2-40B4-BE49-F238E27FC236}">
                <a16:creationId xmlns:a16="http://schemas.microsoft.com/office/drawing/2014/main" id="{189C6A14-FEDA-4752-AA8C-DDB155812D1E}"/>
              </a:ext>
            </a:extLst>
          </p:cNvPr>
          <p:cNvPicPr>
            <a:picLocks noGrp="1" noChangeAspect="1"/>
          </p:cNvPicPr>
          <p:nvPr>
            <p:ph idx="1"/>
          </p:nvPr>
        </p:nvPicPr>
        <p:blipFill>
          <a:blip r:embed="rId2"/>
          <a:stretch>
            <a:fillRect/>
          </a:stretch>
        </p:blipFill>
        <p:spPr>
          <a:xfrm>
            <a:off x="2971801" y="2856500"/>
            <a:ext cx="5936187" cy="3561712"/>
          </a:xfrm>
          <a:prstGeom prst="rect">
            <a:avLst/>
          </a:prstGeom>
        </p:spPr>
      </p:pic>
      <p:sp>
        <p:nvSpPr>
          <p:cNvPr id="5" name="TextBox 4">
            <a:extLst>
              <a:ext uri="{FF2B5EF4-FFF2-40B4-BE49-F238E27FC236}">
                <a16:creationId xmlns:a16="http://schemas.microsoft.com/office/drawing/2014/main" id="{912A341D-2B26-4001-B4CC-33A207C2B715}"/>
              </a:ext>
            </a:extLst>
          </p:cNvPr>
          <p:cNvSpPr txBox="1"/>
          <p:nvPr/>
        </p:nvSpPr>
        <p:spPr>
          <a:xfrm>
            <a:off x="2236173" y="2062739"/>
            <a:ext cx="7407442" cy="584775"/>
          </a:xfrm>
          <a:prstGeom prst="rect">
            <a:avLst/>
          </a:prstGeom>
          <a:noFill/>
        </p:spPr>
        <p:txBody>
          <a:bodyPr wrap="square" rtlCol="0">
            <a:spAutoFit/>
          </a:bodyPr>
          <a:lstStyle/>
          <a:p>
            <a:pPr algn="ctr"/>
            <a:r>
              <a:rPr lang="en-US" sz="3200" dirty="0"/>
              <a:t>Can be resources or ideas or next steps.</a:t>
            </a:r>
          </a:p>
        </p:txBody>
      </p:sp>
    </p:spTree>
    <p:extLst>
      <p:ext uri="{BB962C8B-B14F-4D97-AF65-F5344CB8AC3E}">
        <p14:creationId xmlns:p14="http://schemas.microsoft.com/office/powerpoint/2010/main" val="177724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F77E-F559-41A4-94B9-8AB737DF9308}"/>
              </a:ext>
            </a:extLst>
          </p:cNvPr>
          <p:cNvSpPr>
            <a:spLocks noGrp="1"/>
          </p:cNvSpPr>
          <p:nvPr>
            <p:ph type="title"/>
          </p:nvPr>
        </p:nvSpPr>
        <p:spPr/>
        <p:txBody>
          <a:bodyPr/>
          <a:lstStyle/>
          <a:p>
            <a:r>
              <a:rPr lang="en-US" dirty="0"/>
              <a:t>Struggling students</a:t>
            </a:r>
          </a:p>
        </p:txBody>
      </p:sp>
      <p:pic>
        <p:nvPicPr>
          <p:cNvPr id="6" name="Content Placeholder 5">
            <a:extLst>
              <a:ext uri="{FF2B5EF4-FFF2-40B4-BE49-F238E27FC236}">
                <a16:creationId xmlns:a16="http://schemas.microsoft.com/office/drawing/2014/main" id="{60C4377C-2D80-45CC-B742-9C53D5421050}"/>
              </a:ext>
            </a:extLst>
          </p:cNvPr>
          <p:cNvPicPr>
            <a:picLocks noGrp="1" noChangeAspect="1"/>
          </p:cNvPicPr>
          <p:nvPr>
            <p:ph idx="1"/>
          </p:nvPr>
        </p:nvPicPr>
        <p:blipFill>
          <a:blip r:embed="rId2"/>
          <a:stretch>
            <a:fillRect/>
          </a:stretch>
        </p:blipFill>
        <p:spPr>
          <a:xfrm>
            <a:off x="5716772" y="2244123"/>
            <a:ext cx="5338082" cy="3541974"/>
          </a:xfrm>
          <a:prstGeom prst="rect">
            <a:avLst/>
          </a:prstGeom>
          <a:effectLst>
            <a:softEdge rad="254000"/>
          </a:effectLst>
        </p:spPr>
      </p:pic>
      <p:sp>
        <p:nvSpPr>
          <p:cNvPr id="7" name="TextBox 6">
            <a:extLst>
              <a:ext uri="{FF2B5EF4-FFF2-40B4-BE49-F238E27FC236}">
                <a16:creationId xmlns:a16="http://schemas.microsoft.com/office/drawing/2014/main" id="{77195626-1073-41BC-8391-E457E7174C12}"/>
              </a:ext>
            </a:extLst>
          </p:cNvPr>
          <p:cNvSpPr txBox="1"/>
          <p:nvPr/>
        </p:nvSpPr>
        <p:spPr>
          <a:xfrm>
            <a:off x="1451579" y="2460838"/>
            <a:ext cx="4265193" cy="3108543"/>
          </a:xfrm>
          <a:prstGeom prst="rect">
            <a:avLst/>
          </a:prstGeom>
          <a:noFill/>
        </p:spPr>
        <p:txBody>
          <a:bodyPr wrap="square" rtlCol="0">
            <a:spAutoFit/>
          </a:bodyPr>
          <a:lstStyle/>
          <a:p>
            <a:r>
              <a:rPr lang="en-US" sz="2800" dirty="0"/>
              <a:t>A struggling learner is a student who has difficulty keeping up with classmates of the same age in a developmentally appropriate learning environment. </a:t>
            </a:r>
          </a:p>
        </p:txBody>
      </p:sp>
    </p:spTree>
    <p:extLst>
      <p:ext uri="{BB962C8B-B14F-4D97-AF65-F5344CB8AC3E}">
        <p14:creationId xmlns:p14="http://schemas.microsoft.com/office/powerpoint/2010/main" val="547883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4E492D-A8D5-4EF3-8864-F1CCFC5DF775}"/>
              </a:ext>
            </a:extLst>
          </p:cNvPr>
          <p:cNvPicPr>
            <a:picLocks noGrp="1" noChangeAspect="1"/>
          </p:cNvPicPr>
          <p:nvPr>
            <p:ph idx="4294967295"/>
          </p:nvPr>
        </p:nvPicPr>
        <p:blipFill>
          <a:blip r:embed="rId2"/>
          <a:stretch>
            <a:fillRect/>
          </a:stretch>
        </p:blipFill>
        <p:spPr>
          <a:xfrm>
            <a:off x="2630905" y="227808"/>
            <a:ext cx="7331701" cy="5490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0905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0FFC-C08B-4782-9C09-4513295AE3E9}"/>
              </a:ext>
            </a:extLst>
          </p:cNvPr>
          <p:cNvSpPr>
            <a:spLocks noGrp="1"/>
          </p:cNvSpPr>
          <p:nvPr>
            <p:ph type="title"/>
          </p:nvPr>
        </p:nvSpPr>
        <p:spPr/>
        <p:txBody>
          <a:bodyPr>
            <a:normAutofit/>
          </a:bodyPr>
          <a:lstStyle/>
          <a:p>
            <a:r>
              <a:rPr lang="en-US" sz="5400" dirty="0">
                <a:latin typeface="Lucida Calligraphy" panose="03010101010101010101" pitchFamily="66" charset="0"/>
              </a:rPr>
              <a:t>Thank You</a:t>
            </a:r>
          </a:p>
        </p:txBody>
      </p:sp>
      <p:sp>
        <p:nvSpPr>
          <p:cNvPr id="3" name="Content Placeholder 2">
            <a:extLst>
              <a:ext uri="{FF2B5EF4-FFF2-40B4-BE49-F238E27FC236}">
                <a16:creationId xmlns:a16="http://schemas.microsoft.com/office/drawing/2014/main" id="{A39C80DD-D374-45E3-A9A3-17CF0FA79CFF}"/>
              </a:ext>
            </a:extLst>
          </p:cNvPr>
          <p:cNvSpPr>
            <a:spLocks noGrp="1"/>
          </p:cNvSpPr>
          <p:nvPr>
            <p:ph idx="1"/>
          </p:nvPr>
        </p:nvSpPr>
        <p:spPr>
          <a:xfrm>
            <a:off x="3539459" y="2747252"/>
            <a:ext cx="6656101" cy="3450613"/>
          </a:xfrm>
        </p:spPr>
        <p:txBody>
          <a:bodyPr>
            <a:normAutofit/>
          </a:bodyPr>
          <a:lstStyle/>
          <a:p>
            <a:pPr marL="0" indent="0">
              <a:buNone/>
            </a:pPr>
            <a:r>
              <a:rPr lang="en-US" sz="3600" dirty="0"/>
              <a:t>Kathi Rhodus</a:t>
            </a:r>
          </a:p>
          <a:p>
            <a:pPr marL="0" indent="0">
              <a:buNone/>
            </a:pPr>
            <a:r>
              <a:rPr lang="en-US" sz="3600" dirty="0"/>
              <a:t>ISBE ELA Content Specialist</a:t>
            </a:r>
          </a:p>
          <a:p>
            <a:pPr marL="0" indent="0">
              <a:buNone/>
            </a:pPr>
            <a:r>
              <a:rPr lang="en-US" sz="3600" dirty="0"/>
              <a:t>krhodus@isbe.net</a:t>
            </a:r>
          </a:p>
        </p:txBody>
      </p:sp>
    </p:spTree>
    <p:extLst>
      <p:ext uri="{BB962C8B-B14F-4D97-AF65-F5344CB8AC3E}">
        <p14:creationId xmlns:p14="http://schemas.microsoft.com/office/powerpoint/2010/main" val="3173055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7DFE-20E9-457B-8A6A-C589DDD884C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6B6435B-0862-44AE-9D0C-910EB7A9783D}"/>
              </a:ext>
            </a:extLst>
          </p:cNvPr>
          <p:cNvSpPr>
            <a:spLocks noGrp="1"/>
          </p:cNvSpPr>
          <p:nvPr>
            <p:ph idx="1"/>
          </p:nvPr>
        </p:nvSpPr>
        <p:spPr/>
        <p:txBody>
          <a:bodyPr/>
          <a:lstStyle/>
          <a:p>
            <a:r>
              <a:rPr lang="en-US" dirty="0"/>
              <a:t>Allington, R.L. (2009),  If they don’t read much….30 years later.  In E.H. Hiebert (Ed.), Reading more, reading better (pp. 30-54).  New York:  Guilford Publishers.</a:t>
            </a:r>
          </a:p>
          <a:p>
            <a:r>
              <a:rPr lang="en-US" dirty="0"/>
              <a:t>Allington, R.L. (2011), What At-Risk Readers Need</a:t>
            </a:r>
            <a:r>
              <a:rPr lang="en-US" i="1" dirty="0"/>
              <a:t>.  Educational Leadership</a:t>
            </a:r>
            <a:r>
              <a:rPr lang="en-US" dirty="0"/>
              <a:t>, March 2011, Volume 68, Pages 40-45.</a:t>
            </a:r>
          </a:p>
          <a:p>
            <a:r>
              <a:rPr lang="en-US" dirty="0" err="1"/>
              <a:t>Burkins</a:t>
            </a:r>
            <a:r>
              <a:rPr lang="en-US" dirty="0"/>
              <a:t>, Jan Miller, and Kim Yaris. </a:t>
            </a:r>
            <a:r>
              <a:rPr lang="en-US" i="1" dirty="0"/>
              <a:t>Who’s doing the work?: how to say less so readers can do more</a:t>
            </a:r>
            <a:r>
              <a:rPr lang="en-US" dirty="0"/>
              <a:t>. Stenhouse Publishers, 2016.</a:t>
            </a:r>
          </a:p>
          <a:p>
            <a:endParaRPr lang="en-US" dirty="0"/>
          </a:p>
          <a:p>
            <a:endParaRPr lang="en-US" dirty="0"/>
          </a:p>
        </p:txBody>
      </p:sp>
    </p:spTree>
    <p:extLst>
      <p:ext uri="{BB962C8B-B14F-4D97-AF65-F5344CB8AC3E}">
        <p14:creationId xmlns:p14="http://schemas.microsoft.com/office/powerpoint/2010/main" val="119261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7E98-8AC0-4617-82D4-0DC988EA0E99}"/>
              </a:ext>
            </a:extLst>
          </p:cNvPr>
          <p:cNvSpPr>
            <a:spLocks noGrp="1"/>
          </p:cNvSpPr>
          <p:nvPr>
            <p:ph type="title"/>
          </p:nvPr>
        </p:nvSpPr>
        <p:spPr>
          <a:xfrm>
            <a:off x="962347" y="811376"/>
            <a:ext cx="9603275" cy="1049235"/>
          </a:xfrm>
        </p:spPr>
        <p:txBody>
          <a:bodyPr/>
          <a:lstStyle/>
          <a:p>
            <a:r>
              <a:rPr lang="en-US" dirty="0"/>
              <a:t>Struggling readers…</a:t>
            </a:r>
          </a:p>
        </p:txBody>
      </p:sp>
      <p:sp>
        <p:nvSpPr>
          <p:cNvPr id="5" name="Content Placeholder 2">
            <a:extLst>
              <a:ext uri="{FF2B5EF4-FFF2-40B4-BE49-F238E27FC236}">
                <a16:creationId xmlns:a16="http://schemas.microsoft.com/office/drawing/2014/main" id="{224F35A9-41BB-45B5-AD75-0E828162F1B3}"/>
              </a:ext>
            </a:extLst>
          </p:cNvPr>
          <p:cNvSpPr>
            <a:spLocks noGrp="1"/>
          </p:cNvSpPr>
          <p:nvPr>
            <p:ph idx="1"/>
          </p:nvPr>
        </p:nvSpPr>
        <p:spPr>
          <a:xfrm>
            <a:off x="5530552" y="2015732"/>
            <a:ext cx="6438291" cy="4107482"/>
          </a:xfrm>
        </p:spPr>
        <p:txBody>
          <a:bodyPr>
            <a:normAutofit/>
          </a:bodyPr>
          <a:lstStyle/>
          <a:p>
            <a:r>
              <a:rPr lang="en-US" sz="2800" dirty="0"/>
              <a:t>KNOW they struggle with reading</a:t>
            </a:r>
          </a:p>
          <a:p>
            <a:pPr marL="0" indent="0">
              <a:buNone/>
            </a:pPr>
            <a:endParaRPr lang="en-US" sz="2800" dirty="0"/>
          </a:p>
          <a:p>
            <a:r>
              <a:rPr lang="en-US" sz="2800" dirty="0"/>
              <a:t>Do anything they can to distance themselves from the place and the people who will remind them that they can’t read.</a:t>
            </a:r>
          </a:p>
          <a:p>
            <a:pPr marL="0" indent="0">
              <a:buNone/>
            </a:pPr>
            <a:endParaRPr lang="en-US" sz="2800" dirty="0"/>
          </a:p>
        </p:txBody>
      </p:sp>
      <p:pic>
        <p:nvPicPr>
          <p:cNvPr id="6" name="Picture 5">
            <a:extLst>
              <a:ext uri="{FF2B5EF4-FFF2-40B4-BE49-F238E27FC236}">
                <a16:creationId xmlns:a16="http://schemas.microsoft.com/office/drawing/2014/main" id="{AA50963E-82C5-4E4D-81D6-5E9F6E1A51A4}"/>
              </a:ext>
            </a:extLst>
          </p:cNvPr>
          <p:cNvPicPr>
            <a:picLocks noChangeAspect="1"/>
          </p:cNvPicPr>
          <p:nvPr/>
        </p:nvPicPr>
        <p:blipFill>
          <a:blip r:embed="rId2"/>
          <a:stretch>
            <a:fillRect/>
          </a:stretch>
        </p:blipFill>
        <p:spPr>
          <a:xfrm>
            <a:off x="962347" y="2276988"/>
            <a:ext cx="4568205" cy="3323711"/>
          </a:xfrm>
          <a:prstGeom prst="rect">
            <a:avLst/>
          </a:prstGeom>
          <a:effectLst>
            <a:softEdge rad="203200"/>
          </a:effectLst>
        </p:spPr>
      </p:pic>
    </p:spTree>
    <p:extLst>
      <p:ext uri="{BB962C8B-B14F-4D97-AF65-F5344CB8AC3E}">
        <p14:creationId xmlns:p14="http://schemas.microsoft.com/office/powerpoint/2010/main" val="1938611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F3FF-B274-49D2-9102-353172754CBB}"/>
              </a:ext>
            </a:extLst>
          </p:cNvPr>
          <p:cNvSpPr>
            <a:spLocks noGrp="1"/>
          </p:cNvSpPr>
          <p:nvPr>
            <p:ph type="title"/>
          </p:nvPr>
        </p:nvSpPr>
        <p:spPr>
          <a:xfrm>
            <a:off x="470200" y="673891"/>
            <a:ext cx="11594950" cy="1733727"/>
          </a:xfrm>
        </p:spPr>
        <p:txBody>
          <a:bodyPr>
            <a:normAutofit/>
          </a:bodyPr>
          <a:lstStyle/>
          <a:p>
            <a:r>
              <a:rPr lang="en-US" dirty="0"/>
              <a:t>Struggling readers…</a:t>
            </a:r>
            <a:br>
              <a:rPr lang="en-US" dirty="0"/>
            </a:br>
            <a:r>
              <a:rPr lang="en-US" dirty="0"/>
              <a:t>	</a:t>
            </a:r>
            <a:br>
              <a:rPr lang="en-US" sz="2700" dirty="0"/>
            </a:br>
            <a:endParaRPr lang="en-US" dirty="0"/>
          </a:p>
        </p:txBody>
      </p:sp>
      <p:sp>
        <p:nvSpPr>
          <p:cNvPr id="3" name="Content Placeholder 2">
            <a:extLst>
              <a:ext uri="{FF2B5EF4-FFF2-40B4-BE49-F238E27FC236}">
                <a16:creationId xmlns:a16="http://schemas.microsoft.com/office/drawing/2014/main" id="{B3A83DA5-D3C3-4F1C-B7CD-8F313776B174}"/>
              </a:ext>
            </a:extLst>
          </p:cNvPr>
          <p:cNvSpPr>
            <a:spLocks noGrp="1"/>
          </p:cNvSpPr>
          <p:nvPr>
            <p:ph idx="1"/>
          </p:nvPr>
        </p:nvSpPr>
        <p:spPr>
          <a:xfrm>
            <a:off x="4441371" y="2048389"/>
            <a:ext cx="7625443" cy="3911540"/>
          </a:xfrm>
        </p:spPr>
        <p:txBody>
          <a:bodyPr>
            <a:normAutofit/>
          </a:bodyPr>
          <a:lstStyle/>
          <a:p>
            <a:pPr marL="0" indent="0">
              <a:buNone/>
            </a:pPr>
            <a:endParaRPr lang="en-US" sz="2800" dirty="0"/>
          </a:p>
          <a:p>
            <a:pPr marL="0" indent="0">
              <a:buNone/>
            </a:pPr>
            <a:r>
              <a:rPr lang="en-US" sz="3200" dirty="0"/>
              <a:t>Prefer to get into trouble for not doing their work rather than be embarrassed in front of their peers for doing it wrong.</a:t>
            </a:r>
          </a:p>
          <a:p>
            <a:pPr marL="0" indent="0">
              <a:buNone/>
            </a:pPr>
            <a:endParaRPr lang="en-US" sz="2800" dirty="0"/>
          </a:p>
          <a:p>
            <a:pPr marL="0" indent="0">
              <a:buNone/>
            </a:pPr>
            <a:endParaRPr lang="en-US" sz="2800" dirty="0"/>
          </a:p>
        </p:txBody>
      </p:sp>
      <p:pic>
        <p:nvPicPr>
          <p:cNvPr id="5" name="Picture 4">
            <a:extLst>
              <a:ext uri="{FF2B5EF4-FFF2-40B4-BE49-F238E27FC236}">
                <a16:creationId xmlns:a16="http://schemas.microsoft.com/office/drawing/2014/main" id="{51F6ED5F-5836-4782-A41B-3400BE9C2AFB}"/>
              </a:ext>
            </a:extLst>
          </p:cNvPr>
          <p:cNvPicPr>
            <a:picLocks noChangeAspect="1"/>
          </p:cNvPicPr>
          <p:nvPr/>
        </p:nvPicPr>
        <p:blipFill rotWithShape="1">
          <a:blip r:embed="rId3"/>
          <a:srcRect l="21045"/>
          <a:stretch/>
        </p:blipFill>
        <p:spPr>
          <a:xfrm>
            <a:off x="308579" y="2243802"/>
            <a:ext cx="3924791" cy="3307912"/>
          </a:xfrm>
          <a:prstGeom prst="rect">
            <a:avLst/>
          </a:prstGeom>
          <a:effectLst>
            <a:softEdge rad="101600"/>
          </a:effectLst>
        </p:spPr>
      </p:pic>
    </p:spTree>
    <p:extLst>
      <p:ext uri="{BB962C8B-B14F-4D97-AF65-F5344CB8AC3E}">
        <p14:creationId xmlns:p14="http://schemas.microsoft.com/office/powerpoint/2010/main" val="92442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6909-9ADC-4394-9AD2-536BA773F076}"/>
              </a:ext>
            </a:extLst>
          </p:cNvPr>
          <p:cNvSpPr>
            <a:spLocks noGrp="1"/>
          </p:cNvSpPr>
          <p:nvPr>
            <p:ph type="title"/>
          </p:nvPr>
        </p:nvSpPr>
        <p:spPr/>
        <p:txBody>
          <a:bodyPr/>
          <a:lstStyle/>
          <a:p>
            <a:r>
              <a:rPr lang="en-US" dirty="0"/>
              <a:t>Do we know why They struggle?</a:t>
            </a:r>
          </a:p>
        </p:txBody>
      </p:sp>
      <p:pic>
        <p:nvPicPr>
          <p:cNvPr id="4" name="Content Placeholder 3">
            <a:extLst>
              <a:ext uri="{FF2B5EF4-FFF2-40B4-BE49-F238E27FC236}">
                <a16:creationId xmlns:a16="http://schemas.microsoft.com/office/drawing/2014/main" id="{370E7CA2-8861-418C-939C-F3DD28F3BAD2}"/>
              </a:ext>
            </a:extLst>
          </p:cNvPr>
          <p:cNvPicPr>
            <a:picLocks noGrp="1" noChangeAspect="1"/>
          </p:cNvPicPr>
          <p:nvPr>
            <p:ph idx="1"/>
          </p:nvPr>
        </p:nvPicPr>
        <p:blipFill>
          <a:blip r:embed="rId2"/>
          <a:stretch>
            <a:fillRect/>
          </a:stretch>
        </p:blipFill>
        <p:spPr>
          <a:xfrm>
            <a:off x="5939930" y="2095276"/>
            <a:ext cx="5114924" cy="3403750"/>
          </a:xfrm>
          <a:prstGeom prst="rect">
            <a:avLst/>
          </a:prstGeom>
          <a:effectLst>
            <a:softEdge rad="317500"/>
          </a:effectLst>
        </p:spPr>
      </p:pic>
      <p:pic>
        <p:nvPicPr>
          <p:cNvPr id="3" name="Picture 2">
            <a:extLst>
              <a:ext uri="{FF2B5EF4-FFF2-40B4-BE49-F238E27FC236}">
                <a16:creationId xmlns:a16="http://schemas.microsoft.com/office/drawing/2014/main" id="{76174F51-D13B-4F36-B872-D56D9284BD11}"/>
              </a:ext>
            </a:extLst>
          </p:cNvPr>
          <p:cNvPicPr>
            <a:picLocks noChangeAspect="1"/>
          </p:cNvPicPr>
          <p:nvPr/>
        </p:nvPicPr>
        <p:blipFill>
          <a:blip r:embed="rId3"/>
          <a:stretch>
            <a:fillRect/>
          </a:stretch>
        </p:blipFill>
        <p:spPr>
          <a:xfrm>
            <a:off x="1317852" y="2019981"/>
            <a:ext cx="3499077" cy="3499077"/>
          </a:xfrm>
          <a:prstGeom prst="rect">
            <a:avLst/>
          </a:prstGeom>
          <a:effectLst>
            <a:softEdge rad="127000"/>
          </a:effectLst>
        </p:spPr>
      </p:pic>
    </p:spTree>
    <p:extLst>
      <p:ext uri="{BB962C8B-B14F-4D97-AF65-F5344CB8AC3E}">
        <p14:creationId xmlns:p14="http://schemas.microsoft.com/office/powerpoint/2010/main" val="41257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4160B0C-2844-437F-90C8-04C29520D647}"/>
              </a:ext>
            </a:extLst>
          </p:cNvPr>
          <p:cNvSpPr>
            <a:spLocks noGrp="1"/>
          </p:cNvSpPr>
          <p:nvPr>
            <p:ph sz="half" idx="2"/>
          </p:nvPr>
        </p:nvSpPr>
        <p:spPr>
          <a:xfrm>
            <a:off x="326571" y="1012371"/>
            <a:ext cx="11642272" cy="4898572"/>
          </a:xfrm>
        </p:spPr>
        <p:txBody>
          <a:bodyPr>
            <a:normAutofit fontScale="70000" lnSpcReduction="20000"/>
          </a:bodyPr>
          <a:lstStyle/>
          <a:p>
            <a:pPr marL="457200" lvl="1" indent="0">
              <a:buNone/>
            </a:pPr>
            <a:r>
              <a:rPr lang="en-US" sz="4000" dirty="0"/>
              <a:t>1. Foundational Skills – Ample Practice for Struggling Students</a:t>
            </a:r>
          </a:p>
          <a:p>
            <a:pPr marL="457200" lvl="1" indent="0">
              <a:buNone/>
            </a:pPr>
            <a:endParaRPr lang="en-US" sz="4000" dirty="0"/>
          </a:p>
          <a:p>
            <a:pPr marL="457200" lvl="1" indent="0">
              <a:buNone/>
            </a:pPr>
            <a:r>
              <a:rPr lang="en-US" sz="4000" dirty="0"/>
              <a:t>2. Scaffolded Instruction = Gradual Release of Responsibility Approach</a:t>
            </a:r>
          </a:p>
          <a:p>
            <a:pPr marL="914400" lvl="2" indent="0">
              <a:buNone/>
            </a:pPr>
            <a:r>
              <a:rPr lang="en-US" sz="4000" dirty="0"/>
              <a:t>	a. Read </a:t>
            </a:r>
            <a:r>
              <a:rPr lang="en-US" sz="4000" dirty="0" err="1"/>
              <a:t>Alouds</a:t>
            </a:r>
            <a:endParaRPr lang="en-US" sz="4000" dirty="0"/>
          </a:p>
          <a:p>
            <a:pPr marL="914400" lvl="2" indent="0">
              <a:buNone/>
            </a:pPr>
            <a:r>
              <a:rPr lang="en-US" sz="4000" dirty="0"/>
              <a:t>	b. Shared Reading</a:t>
            </a:r>
          </a:p>
          <a:p>
            <a:pPr marL="914400" lvl="2" indent="0">
              <a:buNone/>
            </a:pPr>
            <a:r>
              <a:rPr lang="en-US" sz="4000" dirty="0"/>
              <a:t>	c. Guided Reading</a:t>
            </a:r>
          </a:p>
          <a:p>
            <a:pPr marL="914400" lvl="2" indent="0">
              <a:buNone/>
            </a:pPr>
            <a:r>
              <a:rPr lang="en-US" sz="4000" dirty="0"/>
              <a:t>	d. Independent Reading</a:t>
            </a:r>
          </a:p>
          <a:p>
            <a:pPr marL="457200" lvl="1" indent="0">
              <a:buNone/>
            </a:pPr>
            <a:r>
              <a:rPr lang="en-US" sz="4000" dirty="0"/>
              <a:t>3. Building Stamina</a:t>
            </a:r>
          </a:p>
          <a:p>
            <a:pPr marL="457200" lvl="1" indent="0">
              <a:buNone/>
            </a:pPr>
            <a:r>
              <a:rPr lang="en-US" sz="4000" dirty="0"/>
              <a:t>4. Scaffolding Cautions, Strategies, Tips and Tools</a:t>
            </a:r>
          </a:p>
          <a:p>
            <a:pPr marL="914400" lvl="2" indent="0">
              <a:buNone/>
            </a:pPr>
            <a:endParaRPr lang="en-US" sz="3200" dirty="0"/>
          </a:p>
          <a:p>
            <a:pPr marL="914400" lvl="2" indent="0">
              <a:buNone/>
            </a:pPr>
            <a:endParaRPr lang="en-US" sz="3200" dirty="0"/>
          </a:p>
        </p:txBody>
      </p:sp>
      <p:sp>
        <p:nvSpPr>
          <p:cNvPr id="2" name="Circle: Hollow 1">
            <a:extLst>
              <a:ext uri="{FF2B5EF4-FFF2-40B4-BE49-F238E27FC236}">
                <a16:creationId xmlns:a16="http://schemas.microsoft.com/office/drawing/2014/main" id="{4006C03E-E4B1-4B69-AFD3-D091ABA4D543}"/>
              </a:ext>
            </a:extLst>
          </p:cNvPr>
          <p:cNvSpPr/>
          <p:nvPr/>
        </p:nvSpPr>
        <p:spPr>
          <a:xfrm>
            <a:off x="669471" y="751113"/>
            <a:ext cx="11185072" cy="947058"/>
          </a:xfrm>
          <a:prstGeom prst="donut">
            <a:avLst>
              <a:gd name="adj" fmla="val 14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395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55712C-1BAE-466B-BE74-50897048BB1B}"/>
              </a:ext>
            </a:extLst>
          </p:cNvPr>
          <p:cNvSpPr>
            <a:spLocks noGrp="1"/>
          </p:cNvSpPr>
          <p:nvPr>
            <p:ph type="title"/>
          </p:nvPr>
        </p:nvSpPr>
        <p:spPr>
          <a:xfrm>
            <a:off x="531994" y="1043847"/>
            <a:ext cx="10632415" cy="593638"/>
          </a:xfrm>
        </p:spPr>
        <p:txBody>
          <a:bodyPr/>
          <a:lstStyle/>
          <a:p>
            <a:r>
              <a:rPr lang="en-US" dirty="0"/>
              <a:t> Foundations of Reading:  Foundational Skills</a:t>
            </a:r>
          </a:p>
        </p:txBody>
      </p:sp>
      <p:sp>
        <p:nvSpPr>
          <p:cNvPr id="3" name="Content Placeholder 2">
            <a:extLst>
              <a:ext uri="{FF2B5EF4-FFF2-40B4-BE49-F238E27FC236}">
                <a16:creationId xmlns:a16="http://schemas.microsoft.com/office/drawing/2014/main" id="{460BCD6A-3D84-4261-B260-8B19189C7E77}"/>
              </a:ext>
            </a:extLst>
          </p:cNvPr>
          <p:cNvSpPr>
            <a:spLocks noGrp="1"/>
          </p:cNvSpPr>
          <p:nvPr>
            <p:ph sz="half" idx="1"/>
          </p:nvPr>
        </p:nvSpPr>
        <p:spPr>
          <a:xfrm>
            <a:off x="342900" y="2010877"/>
            <a:ext cx="5848322" cy="4553209"/>
          </a:xfrm>
        </p:spPr>
        <p:txBody>
          <a:bodyPr>
            <a:normAutofit fontScale="77500" lnSpcReduction="20000"/>
          </a:bodyPr>
          <a:lstStyle/>
          <a:p>
            <a:pPr marL="0" indent="0">
              <a:buNone/>
            </a:pPr>
            <a:r>
              <a:rPr lang="en-US" sz="3600" dirty="0"/>
              <a:t>Students who do not reach proficiency levels on the first exposures to the foundations of reading will need MORE exposures and experiences.  Otherwise, they risk becoming the students who are reading five (or more) years below grade level in high school – the ones who rarely graduate. </a:t>
            </a:r>
            <a:endParaRPr lang="en-US" sz="2600" dirty="0"/>
          </a:p>
          <a:p>
            <a:pPr marL="0" indent="0">
              <a:buNone/>
            </a:pPr>
            <a:r>
              <a:rPr lang="en-US" sz="2400" dirty="0"/>
              <a:t>                                             (Hernandez, 2001)</a:t>
            </a:r>
          </a:p>
          <a:p>
            <a:pPr marL="0" indent="0">
              <a:buNone/>
            </a:pPr>
            <a:endParaRPr lang="en-US" dirty="0"/>
          </a:p>
        </p:txBody>
      </p:sp>
      <p:sp>
        <p:nvSpPr>
          <p:cNvPr id="6" name="Content Placeholder 5">
            <a:extLst>
              <a:ext uri="{FF2B5EF4-FFF2-40B4-BE49-F238E27FC236}">
                <a16:creationId xmlns:a16="http://schemas.microsoft.com/office/drawing/2014/main" id="{C5AEF36A-50BC-419C-BA4A-CECA47776E57}"/>
              </a:ext>
            </a:extLst>
          </p:cNvPr>
          <p:cNvSpPr>
            <a:spLocks noGrp="1"/>
          </p:cNvSpPr>
          <p:nvPr>
            <p:ph sz="half" idx="2"/>
          </p:nvPr>
        </p:nvSpPr>
        <p:spPr/>
        <p:txBody>
          <a:bodyPr>
            <a:normAutofit fontScale="77500" lnSpcReduction="20000"/>
          </a:bodyPr>
          <a:lstStyle/>
          <a:p>
            <a:endParaRPr lang="en-US"/>
          </a:p>
        </p:txBody>
      </p:sp>
      <p:pic>
        <p:nvPicPr>
          <p:cNvPr id="4" name="Picture 3">
            <a:extLst>
              <a:ext uri="{FF2B5EF4-FFF2-40B4-BE49-F238E27FC236}">
                <a16:creationId xmlns:a16="http://schemas.microsoft.com/office/drawing/2014/main" id="{7CABA31D-9B58-4986-84E9-6082483359DC}"/>
              </a:ext>
            </a:extLst>
          </p:cNvPr>
          <p:cNvPicPr>
            <a:picLocks noChangeAspect="1"/>
          </p:cNvPicPr>
          <p:nvPr/>
        </p:nvPicPr>
        <p:blipFill>
          <a:blip r:embed="rId3"/>
          <a:stretch>
            <a:fillRect/>
          </a:stretch>
        </p:blipFill>
        <p:spPr>
          <a:xfrm>
            <a:off x="6413771" y="2080304"/>
            <a:ext cx="5647895" cy="3758417"/>
          </a:xfrm>
          <a:prstGeom prst="rect">
            <a:avLst/>
          </a:prstGeom>
        </p:spPr>
      </p:pic>
    </p:spTree>
    <p:extLst>
      <p:ext uri="{BB962C8B-B14F-4D97-AF65-F5344CB8AC3E}">
        <p14:creationId xmlns:p14="http://schemas.microsoft.com/office/powerpoint/2010/main" val="425819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2777</TotalTime>
  <Words>1320</Words>
  <Application>Microsoft Office PowerPoint</Application>
  <PresentationFormat>Widescreen</PresentationFormat>
  <Paragraphs>250</Paragraphs>
  <Slides>42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Gill Sans MT</vt:lpstr>
      <vt:lpstr>Lucida Calligraphy</vt:lpstr>
      <vt:lpstr>Trebuchet MS</vt:lpstr>
      <vt:lpstr>Gallery</vt:lpstr>
      <vt:lpstr>Creating A Classroom Where Struggling Readers Succeed:  K-5</vt:lpstr>
      <vt:lpstr>PowerPoint Presentation</vt:lpstr>
      <vt:lpstr>3 Takeaways from the Session</vt:lpstr>
      <vt:lpstr>Struggling students</vt:lpstr>
      <vt:lpstr>Struggling readers…</vt:lpstr>
      <vt:lpstr>Struggling readers…   </vt:lpstr>
      <vt:lpstr>Do we know why They struggle?</vt:lpstr>
      <vt:lpstr>PowerPoint Presentation</vt:lpstr>
      <vt:lpstr> Foundations of Reading:  Foundational Skills</vt:lpstr>
      <vt:lpstr>Quick Alignment Checklists for Foundational Skills (K-5)</vt:lpstr>
      <vt:lpstr>Student Achievement Partner Resources:               www.achievethecore.org </vt:lpstr>
      <vt:lpstr>Illinois literacy in action Resources www.illinoisliteracyinaction.org </vt:lpstr>
      <vt:lpstr>Resources</vt:lpstr>
      <vt:lpstr>Don’t let the Schedule Keep Struggling Readers from Getting What they Need!</vt:lpstr>
      <vt:lpstr>PowerPoint Presentation</vt:lpstr>
      <vt:lpstr>Scaffolding challenges  </vt:lpstr>
      <vt:lpstr>PowerPoint Presentation</vt:lpstr>
      <vt:lpstr>Read Alouds</vt:lpstr>
      <vt:lpstr>Best Ever Literacy Survival Tips: 72 Lessons That You Can’t Teach Without By Lori D. Oczkus</vt:lpstr>
      <vt:lpstr>Lori’s Top 5 Surefire Strategies for Reading Aloud</vt:lpstr>
      <vt:lpstr>PowerPoint Presentation</vt:lpstr>
      <vt:lpstr>PowerPoint Presentation</vt:lpstr>
      <vt:lpstr>Read Aloud Resources</vt:lpstr>
      <vt:lpstr>PowerPoint Presentation</vt:lpstr>
      <vt:lpstr>Shared REading</vt:lpstr>
      <vt:lpstr>PowerPoint Presentation</vt:lpstr>
      <vt:lpstr>Research is Clear</vt:lpstr>
      <vt:lpstr>Guided Reading</vt:lpstr>
      <vt:lpstr>Guided Reading</vt:lpstr>
      <vt:lpstr>PowerPoint Presentation</vt:lpstr>
      <vt:lpstr>Independent Reading</vt:lpstr>
      <vt:lpstr>At-Risk Readers Need time to read </vt:lpstr>
      <vt:lpstr>PowerPoint Presentation</vt:lpstr>
      <vt:lpstr>PowerPoint Presentation</vt:lpstr>
      <vt:lpstr>Goal:  Building stamina</vt:lpstr>
      <vt:lpstr>PowerPoint Presentation</vt:lpstr>
      <vt:lpstr>Do NOT sacrifice independent reading time during the school day!</vt:lpstr>
      <vt:lpstr>Scaffolding Strategies Tips &amp; Tech tools</vt:lpstr>
      <vt:lpstr>3 Takeaways from the Session</vt:lpstr>
      <vt:lpstr>PowerPoint Presentation</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Engagment</dc:title>
  <dc:creator>Kathi Rhodus</dc:creator>
  <cp:lastModifiedBy>Rhodus, Kathi</cp:lastModifiedBy>
  <cp:revision>206</cp:revision>
  <cp:lastPrinted>2018-02-06T20:05:06Z</cp:lastPrinted>
  <dcterms:created xsi:type="dcterms:W3CDTF">2017-11-11T22:33:05Z</dcterms:created>
  <dcterms:modified xsi:type="dcterms:W3CDTF">2018-10-09T13:49:30Z</dcterms:modified>
</cp:coreProperties>
</file>